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comments/comment1.xml" ContentType="application/vnd.openxmlformats-officedocument.presentationml.comment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86" r:id="rId2"/>
    <p:sldId id="356" r:id="rId3"/>
    <p:sldId id="348" r:id="rId4"/>
    <p:sldId id="355" r:id="rId5"/>
    <p:sldId id="357" r:id="rId6"/>
    <p:sldId id="358" r:id="rId7"/>
    <p:sldId id="359" r:id="rId8"/>
    <p:sldId id="365" r:id="rId9"/>
    <p:sldId id="352" r:id="rId10"/>
    <p:sldId id="353" r:id="rId11"/>
    <p:sldId id="366" r:id="rId12"/>
    <p:sldId id="361" r:id="rId13"/>
    <p:sldId id="362" r:id="rId14"/>
    <p:sldId id="360" r:id="rId15"/>
    <p:sldId id="363" r:id="rId16"/>
    <p:sldId id="325" r:id="rId17"/>
    <p:sldId id="326" r:id="rId18"/>
    <p:sldId id="364" r:id="rId19"/>
    <p:sldId id="328" r:id="rId20"/>
    <p:sldId id="331" r:id="rId21"/>
    <p:sldId id="332" r:id="rId22"/>
    <p:sldId id="333" r:id="rId23"/>
    <p:sldId id="32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6">
          <p15:clr>
            <a:srgbClr val="A4A3A4"/>
          </p15:clr>
        </p15:guide>
        <p15:guide id="2" pos="384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影 山" initials="影" lastIdx="1" clrIdx="0">
    <p:extLst>
      <p:ext uri="{19B8F6BF-5375-455C-9EA6-DF929625EA0E}">
        <p15:presenceInfo xmlns:p15="http://schemas.microsoft.com/office/powerpoint/2012/main" userId="22b05c54a010f8d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FFFFFF"/>
    <a:srgbClr val="0086EA"/>
    <a:srgbClr val="FDFDFD"/>
    <a:srgbClr val="E92E25"/>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19" autoAdjust="0"/>
    <p:restoredTop sz="94660"/>
  </p:normalViewPr>
  <p:slideViewPr>
    <p:cSldViewPr snapToGrid="0">
      <p:cViewPr varScale="1">
        <p:scale>
          <a:sx n="114" d="100"/>
          <a:sy n="114" d="100"/>
        </p:scale>
        <p:origin x="114" y="102"/>
      </p:cViewPr>
      <p:guideLst>
        <p:guide orient="horz" pos="2086"/>
        <p:guide pos="3846"/>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08T19:33:40.519" idx="1">
    <p:pos x="10" y="10"/>
    <p:text/>
    <p:extLst>
      <p:ext uri="{C676402C-5697-4E1C-873F-D02D1690AC5C}">
        <p15:threadingInfo xmlns:p15="http://schemas.microsoft.com/office/powerpoint/2012/main" timeZoneBias="-480"/>
      </p:ext>
    </p:extLst>
  </p:cm>
</p:cmLst>
</file>

<file path=ppt/media/image1.jpeg>
</file>

<file path=ppt/media/image2.jpeg>
</file>

<file path=ppt/media/image3.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2021/9/10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4" name="矩形 3"/>
          <p:cNvSpPr/>
          <p:nvPr userDrawn="1"/>
        </p:nvSpPr>
        <p:spPr>
          <a:xfrm>
            <a:off x="8325228" y="6545425"/>
            <a:ext cx="775136" cy="246221"/>
          </a:xfrm>
          <a:prstGeom prst="rect">
            <a:avLst/>
          </a:prstGeom>
        </p:spPr>
        <p:txBody>
          <a:bodyPr wrap="square">
            <a:spAutoFit/>
          </a:bodyPr>
          <a:lstStyle/>
          <a:p>
            <a:pPr defTabSz="914400"/>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p>
          <a:p>
            <a:pPr defTabSz="914400"/>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p>
          <a:p>
            <a:pPr defTabSz="914400"/>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p>
          <a:p>
            <a:pPr defTabSz="914400"/>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p>
          <a:p>
            <a:pPr defTabSz="914400"/>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p>
          <a:p>
            <a:pPr defTabSz="914400"/>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p>
          <a:p>
            <a:pPr defTabSz="914400"/>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p>
          <a:p>
            <a:pPr defTabSz="914400"/>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p>
          <a:p>
            <a:pPr defTabSz="914400"/>
            <a:r>
              <a:rPr lang="zh-CN" altLang="en-US" sz="100" dirty="0">
                <a:solidFill>
                  <a:prstClr val="white"/>
                </a:solidFill>
                <a:latin typeface="Calibri" panose="020F0502020204030204"/>
                <a:ea typeface="宋体" panose="02010600030101010101" pitchFamily="2" charset="-122"/>
              </a:rPr>
              <a:t>字体下载：</a:t>
            </a:r>
            <a:r>
              <a:rPr lang="en-US" altLang="zh-CN" sz="100" dirty="0">
                <a:solidFill>
                  <a:prstClr val="white"/>
                </a:solidFill>
                <a:latin typeface="Calibri" panose="020F0502020204030204"/>
                <a:ea typeface="宋体" panose="02010600030101010101" pitchFamily="2" charset="-122"/>
              </a:rPr>
              <a:t>www.1ppt.com/ziti/</a:t>
            </a:r>
          </a:p>
          <a:p>
            <a:pPr defTabSz="914400"/>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5" Type="http://schemas.openxmlformats.org/officeDocument/2006/relationships/hyperlink" Target="mailto:dengxj615@hust.edu.cn" TargetMode="Externa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739583" y="-1410016"/>
            <a:ext cx="9857330" cy="9857330"/>
            <a:chOff x="1739583" y="-1410016"/>
            <a:chExt cx="9857330" cy="9857330"/>
          </a:xfrm>
        </p:grpSpPr>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t="-16667" b="-16667"/>
            <a:stretch>
              <a:fillRect/>
            </a:stretch>
          </p:blipFill>
          <p:spPr>
            <a:xfrm>
              <a:off x="1739583" y="-1410016"/>
              <a:ext cx="9857330" cy="9857330"/>
            </a:xfrm>
            <a:prstGeom prst="diamond">
              <a:avLst/>
            </a:prstGeom>
          </p:spPr>
        </p:pic>
        <p:sp>
          <p:nvSpPr>
            <p:cNvPr id="8" name="矩形 7"/>
            <p:cNvSpPr/>
            <p:nvPr/>
          </p:nvSpPr>
          <p:spPr>
            <a:xfrm rot="18915578">
              <a:off x="2344969" y="859067"/>
              <a:ext cx="5401444" cy="49774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9" name="任意多边形 28"/>
          <p:cNvSpPr/>
          <p:nvPr/>
        </p:nvSpPr>
        <p:spPr>
          <a:xfrm rot="2700000">
            <a:off x="9330371" y="916648"/>
            <a:ext cx="1420687" cy="1427783"/>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任意多边形 21"/>
          <p:cNvSpPr/>
          <p:nvPr/>
        </p:nvSpPr>
        <p:spPr>
          <a:xfrm rot="2700000">
            <a:off x="6098536" y="2488658"/>
            <a:ext cx="4353560" cy="4231886"/>
          </a:xfrm>
          <a:custGeom>
            <a:avLst/>
            <a:gdLst>
              <a:gd name="connsiteX0" fmla="*/ 0 w 4353560"/>
              <a:gd name="connsiteY0" fmla="*/ 1105934 h 4231886"/>
              <a:gd name="connsiteX1" fmla="*/ 1105935 w 4353560"/>
              <a:gd name="connsiteY1" fmla="*/ 0 h 4231886"/>
              <a:gd name="connsiteX2" fmla="*/ 3943273 w 4353560"/>
              <a:gd name="connsiteY2" fmla="*/ 0 h 4231886"/>
              <a:gd name="connsiteX3" fmla="*/ 4353560 w 4353560"/>
              <a:gd name="connsiteY3" fmla="*/ 410287 h 4231886"/>
              <a:gd name="connsiteX4" fmla="*/ 4353560 w 4353560"/>
              <a:gd name="connsiteY4" fmla="*/ 3125951 h 4231886"/>
              <a:gd name="connsiteX5" fmla="*/ 3247625 w 4353560"/>
              <a:gd name="connsiteY5" fmla="*/ 4231886 h 4231886"/>
              <a:gd name="connsiteX6" fmla="*/ 3247625 w 4353560"/>
              <a:gd name="connsiteY6" fmla="*/ 1105934 h 423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53560" h="4231886">
                <a:moveTo>
                  <a:pt x="0" y="1105934"/>
                </a:moveTo>
                <a:lnTo>
                  <a:pt x="1105935" y="0"/>
                </a:lnTo>
                <a:lnTo>
                  <a:pt x="3943273" y="0"/>
                </a:lnTo>
                <a:cubicBezTo>
                  <a:pt x="4169868" y="0"/>
                  <a:pt x="4353560" y="183692"/>
                  <a:pt x="4353560" y="410287"/>
                </a:cubicBezTo>
                <a:lnTo>
                  <a:pt x="4353560" y="3125951"/>
                </a:lnTo>
                <a:lnTo>
                  <a:pt x="3247625" y="4231886"/>
                </a:lnTo>
                <a:lnTo>
                  <a:pt x="3247625" y="110593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任意多边形 19"/>
          <p:cNvSpPr/>
          <p:nvPr/>
        </p:nvSpPr>
        <p:spPr>
          <a:xfrm rot="2700000">
            <a:off x="5271643" y="433691"/>
            <a:ext cx="4706557" cy="47300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文本框 23"/>
          <p:cNvSpPr txBox="1"/>
          <p:nvPr/>
        </p:nvSpPr>
        <p:spPr>
          <a:xfrm>
            <a:off x="871220" y="2204085"/>
            <a:ext cx="9536430" cy="646331"/>
          </a:xfrm>
          <a:prstGeom prst="rect">
            <a:avLst/>
          </a:prstGeom>
          <a:noFill/>
        </p:spPr>
        <p:txBody>
          <a:bodyPr wrap="square" rtlCol="0">
            <a:spAutoFit/>
            <a:scene3d>
              <a:camera prst="orthographicFront"/>
              <a:lightRig rig="threePt" dir="t"/>
            </a:scene3d>
            <a:sp3d contourW="12700"/>
          </a:bodyPr>
          <a:lstStyle/>
          <a:p>
            <a:pPr algn="l"/>
            <a:r>
              <a:rPr lang="zh-CN" altLang="en-US" sz="3600" b="1" dirty="0">
                <a:solidFill>
                  <a:schemeClr val="tx1">
                    <a:lumMod val="75000"/>
                    <a:lumOff val="25000"/>
                  </a:schemeClr>
                </a:solidFill>
                <a:cs typeface="+mn-ea"/>
                <a:sym typeface="+mn-lt"/>
              </a:rPr>
              <a:t>第二章 线性表</a:t>
            </a:r>
          </a:p>
        </p:txBody>
      </p:sp>
      <p:grpSp>
        <p:nvGrpSpPr>
          <p:cNvPr id="26" name="组合 25"/>
          <p:cNvGrpSpPr/>
          <p:nvPr/>
        </p:nvGrpSpPr>
        <p:grpSpPr>
          <a:xfrm>
            <a:off x="826451" y="623453"/>
            <a:ext cx="3272137" cy="1123285"/>
            <a:chOff x="1244534" y="3522134"/>
            <a:chExt cx="1765300" cy="316802"/>
          </a:xfrm>
        </p:grpSpPr>
        <p:sp>
          <p:nvSpPr>
            <p:cNvPr id="27" name="矩形 26"/>
            <p:cNvSpPr/>
            <p:nvPr/>
          </p:nvSpPr>
          <p:spPr>
            <a:xfrm>
              <a:off x="1244534" y="3522134"/>
              <a:ext cx="1765300" cy="3168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文本框 27"/>
            <p:cNvSpPr txBox="1"/>
            <p:nvPr/>
          </p:nvSpPr>
          <p:spPr>
            <a:xfrm>
              <a:off x="1309077" y="3526647"/>
              <a:ext cx="1553651" cy="234368"/>
            </a:xfrm>
            <a:prstGeom prst="rect">
              <a:avLst/>
            </a:prstGeom>
            <a:noFill/>
          </p:spPr>
          <p:txBody>
            <a:bodyPr wrap="square" rtlCol="0">
              <a:spAutoFit/>
              <a:scene3d>
                <a:camera prst="orthographicFront"/>
                <a:lightRig rig="threePt" dir="t"/>
              </a:scene3d>
              <a:sp3d contourW="12700"/>
            </a:bodyPr>
            <a:lstStyle/>
            <a:p>
              <a:pPr algn="ctr"/>
              <a:r>
                <a:rPr lang="zh-CN" altLang="en-US" sz="4800" b="1" dirty="0">
                  <a:solidFill>
                    <a:schemeClr val="bg1"/>
                  </a:solidFill>
                  <a:cs typeface="+mn-ea"/>
                  <a:sym typeface="+mn-lt"/>
                </a:rPr>
                <a:t>数据结构</a:t>
              </a:r>
              <a:endParaRPr lang="en-US" altLang="zh-CN" sz="4800" b="1" dirty="0">
                <a:solidFill>
                  <a:schemeClr val="bg1"/>
                </a:solidFill>
                <a:cs typeface="+mn-ea"/>
                <a:sym typeface="+mn-lt"/>
              </a:endParaRPr>
            </a:p>
          </p:txBody>
        </p:sp>
      </p:grpSp>
      <p:sp>
        <p:nvSpPr>
          <p:cNvPr id="30" name="任意多边形 29"/>
          <p:cNvSpPr/>
          <p:nvPr/>
        </p:nvSpPr>
        <p:spPr>
          <a:xfrm rot="2700000">
            <a:off x="10732001" y="5932661"/>
            <a:ext cx="922260" cy="926867"/>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2">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矩形 12">
            <a:extLst>
              <a:ext uri="{FF2B5EF4-FFF2-40B4-BE49-F238E27FC236}">
                <a16:creationId xmlns:a16="http://schemas.microsoft.com/office/drawing/2014/main" id="{9E382B7E-BB9A-4093-96E9-95C751CE3BFA}"/>
              </a:ext>
            </a:extLst>
          </p:cNvPr>
          <p:cNvSpPr/>
          <p:nvPr/>
        </p:nvSpPr>
        <p:spPr>
          <a:xfrm>
            <a:off x="7191713" y="5369768"/>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cs typeface="+mn-ea"/>
                <a:sym typeface="+mn-lt"/>
              </a:rPr>
              <a:t>PPT</a:t>
            </a:r>
            <a:r>
              <a:rPr kumimoji="0" lang="zh-CN" altLang="en-US" sz="100" b="0" i="0" u="none" strike="noStrike" kern="0" cap="none" spc="0" normalizeH="0" baseline="0" noProof="0" dirty="0">
                <a:ln>
                  <a:noFill/>
                </a:ln>
                <a:solidFill>
                  <a:prstClr val="white"/>
                </a:solidFill>
                <a:effectLst/>
                <a:uLnTx/>
                <a:uFillTx/>
                <a:cs typeface="+mn-ea"/>
                <a:sym typeface="+mn-lt"/>
              </a:rPr>
              <a:t>模板下载：</a:t>
            </a:r>
            <a:r>
              <a:rPr kumimoji="0" lang="en-US" altLang="zh-CN" sz="100" b="0" i="0" u="none" strike="noStrike" kern="0" cap="none" spc="0" normalizeH="0" baseline="0" noProof="0" dirty="0">
                <a:ln>
                  <a:noFill/>
                </a:ln>
                <a:solidFill>
                  <a:prstClr val="white"/>
                </a:solidFill>
                <a:effectLst/>
                <a:uLnTx/>
                <a:uFillTx/>
                <a:cs typeface="+mn-ea"/>
                <a:sym typeface="+mn-lt"/>
              </a:rPr>
              <a:t>www.1ppt.com/moban/     </a:t>
            </a:r>
            <a:r>
              <a:rPr kumimoji="0" lang="zh-CN" altLang="en-US" sz="100" b="0" i="0" u="none" strike="noStrike" kern="0" cap="none" spc="0" normalizeH="0" baseline="0" noProof="0" dirty="0">
                <a:ln>
                  <a:noFill/>
                </a:ln>
                <a:solidFill>
                  <a:prstClr val="white"/>
                </a:solidFill>
                <a:effectLst/>
                <a:uLnTx/>
                <a:uFillTx/>
                <a:cs typeface="+mn-ea"/>
                <a:sym typeface="+mn-lt"/>
              </a:rPr>
              <a:t>行业</a:t>
            </a:r>
            <a:r>
              <a:rPr kumimoji="0" lang="en-US" altLang="zh-CN" sz="100" b="0" i="0" u="none" strike="noStrike" kern="0" cap="none" spc="0" normalizeH="0" baseline="0" noProof="0" dirty="0">
                <a:ln>
                  <a:noFill/>
                </a:ln>
                <a:solidFill>
                  <a:prstClr val="white"/>
                </a:solidFill>
                <a:effectLst/>
                <a:uLnTx/>
                <a:uFillTx/>
                <a:cs typeface="+mn-ea"/>
                <a:sym typeface="+mn-lt"/>
              </a:rPr>
              <a:t>PPT</a:t>
            </a:r>
            <a:r>
              <a:rPr kumimoji="0" lang="zh-CN" altLang="en-US" sz="100" b="0" i="0" u="none" strike="noStrike" kern="0" cap="none" spc="0" normalizeH="0" baseline="0" noProof="0" dirty="0">
                <a:ln>
                  <a:noFill/>
                </a:ln>
                <a:solidFill>
                  <a:prstClr val="white"/>
                </a:solidFill>
                <a:effectLst/>
                <a:uLnTx/>
                <a:uFillTx/>
                <a:cs typeface="+mn-ea"/>
                <a:sym typeface="+mn-lt"/>
              </a:rPr>
              <a:t>模板：</a:t>
            </a:r>
            <a:r>
              <a:rPr kumimoji="0" lang="en-US" altLang="zh-CN" sz="100" b="0" i="0" u="none" strike="noStrike" kern="0" cap="none" spc="0" normalizeH="0" baseline="0" noProof="0" dirty="0">
                <a:ln>
                  <a:noFill/>
                </a:ln>
                <a:solidFill>
                  <a:prstClr val="white"/>
                </a:solidFill>
                <a:effectLst/>
                <a:uLnTx/>
                <a:uFillTx/>
                <a:cs typeface="+mn-ea"/>
                <a:sym typeface="+mn-lt"/>
              </a:rPr>
              <a:t>www.1ppt.com/hangye/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节日</a:t>
            </a:r>
            <a:r>
              <a:rPr kumimoji="0" lang="en-US" altLang="zh-CN" sz="100" b="0" i="0" u="none" strike="noStrike" kern="0" cap="none" spc="0" normalizeH="0" baseline="0" noProof="0" dirty="0">
                <a:ln>
                  <a:noFill/>
                </a:ln>
                <a:solidFill>
                  <a:prstClr val="white"/>
                </a:solidFill>
                <a:effectLst/>
                <a:uLnTx/>
                <a:uFillTx/>
                <a:cs typeface="+mn-ea"/>
                <a:sym typeface="+mn-lt"/>
              </a:rPr>
              <a:t>PPT</a:t>
            </a:r>
            <a:r>
              <a:rPr kumimoji="0" lang="zh-CN" altLang="en-US" sz="100" b="0" i="0" u="none" strike="noStrike" kern="0" cap="none" spc="0" normalizeH="0" baseline="0" noProof="0" dirty="0">
                <a:ln>
                  <a:noFill/>
                </a:ln>
                <a:solidFill>
                  <a:prstClr val="white"/>
                </a:solidFill>
                <a:effectLst/>
                <a:uLnTx/>
                <a:uFillTx/>
                <a:cs typeface="+mn-ea"/>
                <a:sym typeface="+mn-lt"/>
              </a:rPr>
              <a:t>模板：</a:t>
            </a:r>
            <a:r>
              <a:rPr kumimoji="0" lang="en-US" altLang="zh-CN" sz="100" b="0" i="0" u="none" strike="noStrike" kern="0" cap="none" spc="0" normalizeH="0" baseline="0" noProof="0" dirty="0">
                <a:ln>
                  <a:noFill/>
                </a:ln>
                <a:solidFill>
                  <a:prstClr val="white"/>
                </a:solidFill>
                <a:effectLst/>
                <a:uLnTx/>
                <a:uFillTx/>
                <a:cs typeface="+mn-ea"/>
                <a:sym typeface="+mn-lt"/>
              </a:rPr>
              <a:t>www.1ppt.com/jieri/           PPT</a:t>
            </a:r>
            <a:r>
              <a:rPr kumimoji="0" lang="zh-CN" altLang="en-US" sz="100" b="0" i="0" u="none" strike="noStrike" kern="0" cap="none" spc="0" normalizeH="0" baseline="0" noProof="0" dirty="0">
                <a:ln>
                  <a:noFill/>
                </a:ln>
                <a:solidFill>
                  <a:prstClr val="white"/>
                </a:solidFill>
                <a:effectLst/>
                <a:uLnTx/>
                <a:uFillTx/>
                <a:cs typeface="+mn-ea"/>
                <a:sym typeface="+mn-lt"/>
              </a:rPr>
              <a:t>素材下载：</a:t>
            </a:r>
            <a:r>
              <a:rPr kumimoji="0" lang="en-US" altLang="zh-CN" sz="100" b="0" i="0" u="none" strike="noStrike" kern="0" cap="none" spc="0" normalizeH="0" baseline="0" noProof="0" dirty="0">
                <a:ln>
                  <a:noFill/>
                </a:ln>
                <a:solidFill>
                  <a:prstClr val="white"/>
                </a:solidFill>
                <a:effectLst/>
                <a:uLnTx/>
                <a:uFillTx/>
                <a:cs typeface="+mn-ea"/>
                <a:sym typeface="+mn-lt"/>
              </a:rPr>
              <a:t>www.1ppt.com/sucai/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cs typeface="+mn-ea"/>
                <a:sym typeface="+mn-lt"/>
              </a:rPr>
              <a:t>PPT</a:t>
            </a:r>
            <a:r>
              <a:rPr kumimoji="0" lang="zh-CN" altLang="en-US" sz="100" b="0" i="0" u="none" strike="noStrike" kern="0" cap="none" spc="0" normalizeH="0" baseline="0" noProof="0" dirty="0">
                <a:ln>
                  <a:noFill/>
                </a:ln>
                <a:solidFill>
                  <a:prstClr val="white"/>
                </a:solidFill>
                <a:effectLst/>
                <a:uLnTx/>
                <a:uFillTx/>
                <a:cs typeface="+mn-ea"/>
                <a:sym typeface="+mn-lt"/>
              </a:rPr>
              <a:t>背景图片：</a:t>
            </a:r>
            <a:r>
              <a:rPr kumimoji="0" lang="en-US" altLang="zh-CN" sz="100" b="0" i="0" u="none" strike="noStrike" kern="0" cap="none" spc="0" normalizeH="0" baseline="0" noProof="0" dirty="0">
                <a:ln>
                  <a:noFill/>
                </a:ln>
                <a:solidFill>
                  <a:prstClr val="white"/>
                </a:solidFill>
                <a:effectLst/>
                <a:uLnTx/>
                <a:uFillTx/>
                <a:cs typeface="+mn-ea"/>
                <a:sym typeface="+mn-lt"/>
              </a:rPr>
              <a:t>www.1ppt.com/beijing/      PPT</a:t>
            </a:r>
            <a:r>
              <a:rPr kumimoji="0" lang="zh-CN" altLang="en-US" sz="100" b="0" i="0" u="none" strike="noStrike" kern="0" cap="none" spc="0" normalizeH="0" baseline="0" noProof="0" dirty="0">
                <a:ln>
                  <a:noFill/>
                </a:ln>
                <a:solidFill>
                  <a:prstClr val="white"/>
                </a:solidFill>
                <a:effectLst/>
                <a:uLnTx/>
                <a:uFillTx/>
                <a:cs typeface="+mn-ea"/>
                <a:sym typeface="+mn-lt"/>
              </a:rPr>
              <a:t>图表下载：</a:t>
            </a:r>
            <a:r>
              <a:rPr kumimoji="0" lang="en-US" altLang="zh-CN" sz="100" b="0" i="0" u="none" strike="noStrike" kern="0" cap="none" spc="0" normalizeH="0" baseline="0" noProof="0" dirty="0">
                <a:ln>
                  <a:noFill/>
                </a:ln>
                <a:solidFill>
                  <a:prstClr val="white"/>
                </a:solidFill>
                <a:effectLst/>
                <a:uLnTx/>
                <a:uFillTx/>
                <a:cs typeface="+mn-ea"/>
                <a:sym typeface="+mn-lt"/>
              </a:rPr>
              <a:t>www.1ppt.com/tubiao/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优秀</a:t>
            </a:r>
            <a:r>
              <a:rPr kumimoji="0" lang="en-US" altLang="zh-CN" sz="100" b="0" i="0" u="none" strike="noStrike" kern="0" cap="none" spc="0" normalizeH="0" baseline="0" noProof="0" dirty="0">
                <a:ln>
                  <a:noFill/>
                </a:ln>
                <a:solidFill>
                  <a:prstClr val="white"/>
                </a:solidFill>
                <a:effectLst/>
                <a:uLnTx/>
                <a:uFillTx/>
                <a:cs typeface="+mn-ea"/>
                <a:sym typeface="+mn-lt"/>
              </a:rPr>
              <a:t>PPT</a:t>
            </a:r>
            <a:r>
              <a:rPr kumimoji="0" lang="zh-CN" altLang="en-US" sz="100" b="0" i="0" u="none" strike="noStrike" kern="0" cap="none" spc="0" normalizeH="0" baseline="0" noProof="0" dirty="0">
                <a:ln>
                  <a:noFill/>
                </a:ln>
                <a:solidFill>
                  <a:prstClr val="white"/>
                </a:solidFill>
                <a:effectLst/>
                <a:uLnTx/>
                <a:uFillTx/>
                <a:cs typeface="+mn-ea"/>
                <a:sym typeface="+mn-lt"/>
              </a:rPr>
              <a:t>下载：</a:t>
            </a:r>
            <a:r>
              <a:rPr kumimoji="0" lang="en-US" altLang="zh-CN" sz="100" b="0" i="0" u="none" strike="noStrike" kern="0" cap="none" spc="0" normalizeH="0" baseline="0" noProof="0" dirty="0">
                <a:ln>
                  <a:noFill/>
                </a:ln>
                <a:solidFill>
                  <a:prstClr val="white"/>
                </a:solidFill>
                <a:effectLst/>
                <a:uLnTx/>
                <a:uFillTx/>
                <a:cs typeface="+mn-ea"/>
                <a:sym typeface="+mn-lt"/>
              </a:rPr>
              <a:t>www.1ppt.com/xiazai/        PPT</a:t>
            </a:r>
            <a:r>
              <a:rPr kumimoji="0" lang="zh-CN" altLang="en-US" sz="100" b="0" i="0" u="none" strike="noStrike" kern="0" cap="none" spc="0" normalizeH="0" baseline="0" noProof="0" dirty="0">
                <a:ln>
                  <a:noFill/>
                </a:ln>
                <a:solidFill>
                  <a:prstClr val="white"/>
                </a:solidFill>
                <a:effectLst/>
                <a:uLnTx/>
                <a:uFillTx/>
                <a:cs typeface="+mn-ea"/>
                <a:sym typeface="+mn-lt"/>
              </a:rPr>
              <a:t>教程： </a:t>
            </a:r>
            <a:r>
              <a:rPr kumimoji="0" lang="en-US" altLang="zh-CN" sz="100" b="0" i="0" u="none" strike="noStrike" kern="0" cap="none" spc="0" normalizeH="0" baseline="0" noProof="0" dirty="0">
                <a:ln>
                  <a:noFill/>
                </a:ln>
                <a:solidFill>
                  <a:prstClr val="white"/>
                </a:solidFill>
                <a:effectLst/>
                <a:uLnTx/>
                <a:uFillTx/>
                <a:cs typeface="+mn-ea"/>
                <a:sym typeface="+mn-lt"/>
              </a:rPr>
              <a:t>www.1ppt.com/powerpoint/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cs typeface="+mn-ea"/>
                <a:sym typeface="+mn-lt"/>
              </a:rPr>
              <a:t>Word</a:t>
            </a:r>
            <a:r>
              <a:rPr kumimoji="0" lang="zh-CN" altLang="en-US" sz="100" b="0" i="0" u="none" strike="noStrike" kern="0" cap="none" spc="0" normalizeH="0" baseline="0" noProof="0" dirty="0">
                <a:ln>
                  <a:noFill/>
                </a:ln>
                <a:solidFill>
                  <a:prstClr val="white"/>
                </a:solidFill>
                <a:effectLst/>
                <a:uLnTx/>
                <a:uFillTx/>
                <a:cs typeface="+mn-ea"/>
                <a:sym typeface="+mn-lt"/>
              </a:rPr>
              <a:t>教程： </a:t>
            </a:r>
            <a:r>
              <a:rPr kumimoji="0" lang="en-US" altLang="zh-CN" sz="100" b="0" i="0" u="none" strike="noStrike" kern="0" cap="none" spc="0" normalizeH="0" baseline="0" noProof="0" dirty="0">
                <a:ln>
                  <a:noFill/>
                </a:ln>
                <a:solidFill>
                  <a:prstClr val="white"/>
                </a:solidFill>
                <a:effectLst/>
                <a:uLnTx/>
                <a:uFillTx/>
                <a:cs typeface="+mn-ea"/>
                <a:sym typeface="+mn-lt"/>
              </a:rPr>
              <a:t>www.1ppt.com/word/              Excel</a:t>
            </a:r>
            <a:r>
              <a:rPr kumimoji="0" lang="zh-CN" altLang="en-US" sz="100" b="0" i="0" u="none" strike="noStrike" kern="0" cap="none" spc="0" normalizeH="0" baseline="0" noProof="0" dirty="0">
                <a:ln>
                  <a:noFill/>
                </a:ln>
                <a:solidFill>
                  <a:prstClr val="white"/>
                </a:solidFill>
                <a:effectLst/>
                <a:uLnTx/>
                <a:uFillTx/>
                <a:cs typeface="+mn-ea"/>
                <a:sym typeface="+mn-lt"/>
              </a:rPr>
              <a:t>教程：</a:t>
            </a:r>
            <a:r>
              <a:rPr kumimoji="0" lang="en-US" altLang="zh-CN" sz="100" b="0" i="0" u="none" strike="noStrike" kern="0" cap="none" spc="0" normalizeH="0" baseline="0" noProof="0" dirty="0">
                <a:ln>
                  <a:noFill/>
                </a:ln>
                <a:solidFill>
                  <a:prstClr val="white"/>
                </a:solidFill>
                <a:effectLst/>
                <a:uLnTx/>
                <a:uFillTx/>
                <a:cs typeface="+mn-ea"/>
                <a:sym typeface="+mn-lt"/>
              </a:rPr>
              <a:t>www.1ppt.com/excel/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资料下载：</a:t>
            </a:r>
            <a:r>
              <a:rPr kumimoji="0" lang="en-US" altLang="zh-CN" sz="100" b="0" i="0" u="none" strike="noStrike" kern="0" cap="none" spc="0" normalizeH="0" baseline="0" noProof="0" dirty="0">
                <a:ln>
                  <a:noFill/>
                </a:ln>
                <a:solidFill>
                  <a:prstClr val="white"/>
                </a:solidFill>
                <a:effectLst/>
                <a:uLnTx/>
                <a:uFillTx/>
                <a:cs typeface="+mn-ea"/>
                <a:sym typeface="+mn-lt"/>
              </a:rPr>
              <a:t>www.1ppt.com/ziliao/                PPT</a:t>
            </a:r>
            <a:r>
              <a:rPr kumimoji="0" lang="zh-CN" altLang="en-US" sz="100" b="0" i="0" u="none" strike="noStrike" kern="0" cap="none" spc="0" normalizeH="0" baseline="0" noProof="0" dirty="0">
                <a:ln>
                  <a:noFill/>
                </a:ln>
                <a:solidFill>
                  <a:prstClr val="white"/>
                </a:solidFill>
                <a:effectLst/>
                <a:uLnTx/>
                <a:uFillTx/>
                <a:cs typeface="+mn-ea"/>
                <a:sym typeface="+mn-lt"/>
              </a:rPr>
              <a:t>课件下载：</a:t>
            </a:r>
            <a:r>
              <a:rPr kumimoji="0" lang="en-US" altLang="zh-CN" sz="100" b="0" i="0" u="none" strike="noStrike" kern="0" cap="none" spc="0" normalizeH="0" baseline="0" noProof="0" dirty="0">
                <a:ln>
                  <a:noFill/>
                </a:ln>
                <a:solidFill>
                  <a:prstClr val="white"/>
                </a:solidFill>
                <a:effectLst/>
                <a:uLnTx/>
                <a:uFillTx/>
                <a:cs typeface="+mn-ea"/>
                <a:sym typeface="+mn-lt"/>
              </a:rPr>
              <a:t>www.1ppt.com/kejian/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范文下载：</a:t>
            </a:r>
            <a:r>
              <a:rPr kumimoji="0" lang="en-US" altLang="zh-CN" sz="100" b="0" i="0" u="none" strike="noStrike" kern="0" cap="none" spc="0" normalizeH="0" baseline="0" noProof="0" dirty="0">
                <a:ln>
                  <a:noFill/>
                </a:ln>
                <a:solidFill>
                  <a:prstClr val="white"/>
                </a:solidFill>
                <a:effectLst/>
                <a:uLnTx/>
                <a:uFillTx/>
                <a:cs typeface="+mn-ea"/>
                <a:sym typeface="+mn-lt"/>
              </a:rPr>
              <a:t>www.1ppt.com/fanwen/             </a:t>
            </a:r>
            <a:r>
              <a:rPr kumimoji="0" lang="zh-CN" altLang="en-US" sz="100" b="0" i="0" u="none" strike="noStrike" kern="0" cap="none" spc="0" normalizeH="0" baseline="0" noProof="0" dirty="0">
                <a:ln>
                  <a:noFill/>
                </a:ln>
                <a:solidFill>
                  <a:prstClr val="white"/>
                </a:solidFill>
                <a:effectLst/>
                <a:uLnTx/>
                <a:uFillTx/>
                <a:cs typeface="+mn-ea"/>
                <a:sym typeface="+mn-lt"/>
              </a:rPr>
              <a:t>试卷下载：</a:t>
            </a:r>
            <a:r>
              <a:rPr kumimoji="0" lang="en-US" altLang="zh-CN" sz="100" b="0" i="0" u="none" strike="noStrike" kern="0" cap="none" spc="0" normalizeH="0" baseline="0" noProof="0" dirty="0">
                <a:ln>
                  <a:noFill/>
                </a:ln>
                <a:solidFill>
                  <a:prstClr val="white"/>
                </a:solidFill>
                <a:effectLst/>
                <a:uLnTx/>
                <a:uFillTx/>
                <a:cs typeface="+mn-ea"/>
                <a:sym typeface="+mn-lt"/>
              </a:rPr>
              <a:t>www.1ppt.com/shiti/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教案下载：</a:t>
            </a:r>
            <a:r>
              <a:rPr kumimoji="0" lang="en-US" altLang="zh-CN" sz="100" b="0" i="0" u="none" strike="noStrike" kern="0" cap="none" spc="0" normalizeH="0" baseline="0" noProof="0" dirty="0">
                <a:ln>
                  <a:noFill/>
                </a:ln>
                <a:solidFill>
                  <a:prstClr val="white"/>
                </a:solidFill>
                <a:effectLst/>
                <a:uLnTx/>
                <a:uFillTx/>
                <a:cs typeface="+mn-ea"/>
                <a:sym typeface="+mn-lt"/>
              </a:rPr>
              <a:t>www.1ppt.com/jiaoan/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cs typeface="+mn-ea"/>
                <a:sym typeface="+mn-lt"/>
              </a:rPr>
              <a:t>字体下载：</a:t>
            </a:r>
            <a:r>
              <a:rPr kumimoji="0" lang="en-US" altLang="zh-CN" sz="100" b="0" i="0" u="none" strike="noStrike" kern="0" cap="none" spc="0" normalizeH="0" baseline="0" noProof="0" dirty="0">
                <a:ln>
                  <a:noFill/>
                </a:ln>
                <a:solidFill>
                  <a:prstClr val="white"/>
                </a:solidFill>
                <a:effectLst/>
                <a:uLnTx/>
                <a:uFillTx/>
                <a:cs typeface="+mn-ea"/>
                <a:sym typeface="+mn-lt"/>
              </a:rPr>
              <a:t>www.1ppt.com/ziti/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cs typeface="+mn-ea"/>
                <a:sym typeface="+mn-lt"/>
              </a:rPr>
              <a:t> </a:t>
            </a:r>
            <a:endParaRPr kumimoji="0" lang="zh-CN" altLang="en-US" sz="100" b="0" i="0" u="none" strike="noStrike" kern="0" cap="none" spc="0" normalizeH="0" baseline="0" noProof="0" dirty="0">
              <a:ln>
                <a:noFill/>
              </a:ln>
              <a:solidFill>
                <a:prstClr val="white"/>
              </a:solidFill>
              <a:effectLst/>
              <a:uLnTx/>
              <a:uFillTx/>
              <a:cs typeface="+mn-ea"/>
              <a:sym typeface="+mn-lt"/>
            </a:endParaRPr>
          </a:p>
        </p:txBody>
      </p:sp>
      <p:cxnSp>
        <p:nvCxnSpPr>
          <p:cNvPr id="14" name="直接连接符 13">
            <a:extLst>
              <a:ext uri="{FF2B5EF4-FFF2-40B4-BE49-F238E27FC236}">
                <a16:creationId xmlns:a16="http://schemas.microsoft.com/office/drawing/2014/main" id="{A60F60E5-6AED-4F40-88A3-C80BE6DB7B94}"/>
              </a:ext>
            </a:extLst>
          </p:cNvPr>
          <p:cNvCxnSpPr/>
          <p:nvPr/>
        </p:nvCxnSpPr>
        <p:spPr>
          <a:xfrm flipH="1">
            <a:off x="4800600" y="4793290"/>
            <a:ext cx="2083832" cy="2064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24464F33-0A7B-4367-B5A1-7136C5FAA84C}"/>
              </a:ext>
            </a:extLst>
          </p:cNvPr>
          <p:cNvSpPr txBox="1"/>
          <p:nvPr/>
        </p:nvSpPr>
        <p:spPr>
          <a:xfrm>
            <a:off x="623764" y="3887309"/>
            <a:ext cx="3994826" cy="2053704"/>
          </a:xfrm>
          <a:prstGeom prst="rect">
            <a:avLst/>
          </a:prstGeom>
          <a:noFill/>
        </p:spPr>
        <p:txBody>
          <a:bodyPr wrap="square">
            <a:spAutoFit/>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cs typeface="+mn-ea"/>
                <a:sym typeface="+mn-lt"/>
              </a:rPr>
              <a:t>主讲人：邓贤君 </a:t>
            </a:r>
            <a:endParaRPr kumimoji="0" lang="en-US" altLang="zh-CN" sz="2000" b="1" i="0" u="none" strike="noStrike" kern="1200" cap="none" spc="0" normalizeH="0" baseline="0" noProof="0" dirty="0">
              <a:ln>
                <a:noFill/>
              </a:ln>
              <a:solidFill>
                <a:srgbClr val="00B050"/>
              </a:solidFill>
              <a:effectLst/>
              <a:uLnTx/>
              <a:uFillTx/>
              <a:cs typeface="+mn-ea"/>
              <a:sym typeface="+mn-lt"/>
            </a:endParaRPr>
          </a:p>
          <a:p>
            <a:pPr marL="0" marR="0" lvl="0" indent="0" algn="ctr" defTabSz="914400" rtl="0" eaLnBrk="1" fontAlgn="base" latinLnBrk="0" hangingPunct="1">
              <a:lnSpc>
                <a:spcPct val="130000"/>
              </a:lnSpc>
              <a:spcBef>
                <a:spcPct val="0"/>
              </a:spcBef>
              <a:spcAft>
                <a:spcPct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cs typeface="+mn-ea"/>
                <a:sym typeface="+mn-lt"/>
              </a:rPr>
              <a:t>华中科技大学，网络空间安全学院</a:t>
            </a:r>
            <a:endParaRPr kumimoji="0" lang="en-US" altLang="zh-CN" sz="2000" b="1" i="0" u="none" strike="noStrike" kern="1200" cap="none" spc="0" normalizeH="0" baseline="0" noProof="0" dirty="0">
              <a:ln>
                <a:noFill/>
              </a:ln>
              <a:solidFill>
                <a:srgbClr val="00B050"/>
              </a:solidFill>
              <a:effectLst/>
              <a:uLnTx/>
              <a:uFillTx/>
              <a:cs typeface="+mn-ea"/>
              <a:sym typeface="+mn-lt"/>
            </a:endParaRPr>
          </a:p>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50"/>
                </a:solidFill>
                <a:effectLst/>
                <a:uLnTx/>
                <a:uFillTx/>
                <a:cs typeface="+mn-ea"/>
                <a:sym typeface="+mn-lt"/>
              </a:rPr>
              <a:t>Email</a:t>
            </a:r>
            <a:r>
              <a:rPr kumimoji="0" lang="zh-CN" altLang="en-US" sz="2000" b="1" i="0" u="none" strike="noStrike" kern="1200" cap="none" spc="0" normalizeH="0" baseline="0" noProof="0" dirty="0">
                <a:ln>
                  <a:noFill/>
                </a:ln>
                <a:solidFill>
                  <a:srgbClr val="00B050"/>
                </a:solidFill>
                <a:effectLst/>
                <a:uLnTx/>
                <a:uFillTx/>
                <a:cs typeface="+mn-ea"/>
                <a:sym typeface="+mn-lt"/>
              </a:rPr>
              <a:t>： </a:t>
            </a:r>
            <a:r>
              <a:rPr kumimoji="0" lang="en-US" altLang="zh-CN" sz="2000" b="1" i="0" u="none" strike="noStrike" kern="1200" cap="none" spc="0" normalizeH="0" baseline="0" noProof="0" dirty="0">
                <a:ln>
                  <a:noFill/>
                </a:ln>
                <a:solidFill>
                  <a:srgbClr val="00B050"/>
                </a:solidFill>
                <a:effectLst/>
                <a:uLnTx/>
                <a:uFillTx/>
                <a:cs typeface="+mn-ea"/>
                <a:sym typeface="+mn-lt"/>
                <a:hlinkClick r:id="rId5">
                  <a:extLst>
                    <a:ext uri="{A12FA001-AC4F-418D-AE19-62706E023703}">
                      <ahyp:hlinkClr xmlns:ahyp="http://schemas.microsoft.com/office/drawing/2018/hyperlinkcolor" val="tx"/>
                    </a:ext>
                  </a:extLst>
                </a:hlinkClick>
              </a:rPr>
              <a:t>dengxj615@hust.edu.cn</a:t>
            </a:r>
            <a:endParaRPr kumimoji="0" lang="en-US" altLang="zh-CN" sz="2000" b="1" i="0" u="none" strike="noStrike" kern="1200" cap="none" spc="0" normalizeH="0" baseline="0" noProof="0" dirty="0">
              <a:ln>
                <a:noFill/>
              </a:ln>
              <a:solidFill>
                <a:srgbClr val="00B050"/>
              </a:solidFill>
              <a:effectLst/>
              <a:uLnTx/>
              <a:uFillTx/>
              <a:cs typeface="+mn-ea"/>
              <a:sym typeface="+mn-lt"/>
            </a:endParaRPr>
          </a:p>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50"/>
                </a:solidFill>
                <a:effectLst/>
                <a:uLnTx/>
                <a:uFillTx/>
                <a:cs typeface="+mn-ea"/>
                <a:sym typeface="+mn-lt"/>
              </a:rPr>
              <a:t>Cell:       19986908208</a:t>
            </a:r>
          </a:p>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000" b="1" i="0" u="none" strike="noStrike" kern="1200" cap="none" spc="0" normalizeH="0" baseline="0" noProof="0" dirty="0" err="1">
                <a:ln>
                  <a:noFill/>
                </a:ln>
                <a:solidFill>
                  <a:srgbClr val="00B050"/>
                </a:solidFill>
                <a:effectLst/>
                <a:uLnTx/>
                <a:uFillTx/>
                <a:cs typeface="+mn-ea"/>
                <a:sym typeface="+mn-lt"/>
              </a:rPr>
              <a:t>Wechat</a:t>
            </a:r>
            <a:r>
              <a:rPr kumimoji="0" lang="en-US" altLang="zh-CN" sz="2000" b="1" i="0" u="none" strike="noStrike" kern="1200" cap="none" spc="0" normalizeH="0" baseline="0" noProof="0" dirty="0">
                <a:ln>
                  <a:noFill/>
                </a:ln>
                <a:solidFill>
                  <a:srgbClr val="00B050"/>
                </a:solidFill>
                <a:effectLst/>
                <a:uLnTx/>
                <a:uFillTx/>
                <a:cs typeface="+mn-ea"/>
                <a:sym typeface="+mn-lt"/>
              </a:rPr>
              <a:t>: dengxj615</a:t>
            </a:r>
            <a:r>
              <a:rPr kumimoji="0" lang="zh-CN" altLang="en-US" sz="2000" b="1" i="0" u="none" strike="noStrike" kern="1200" cap="none" spc="0" normalizeH="0" baseline="0" noProof="0" dirty="0">
                <a:ln>
                  <a:noFill/>
                </a:ln>
                <a:solidFill>
                  <a:srgbClr val="00B050"/>
                </a:solidFill>
                <a:effectLst/>
                <a:uLnTx/>
                <a:uFillTx/>
                <a:cs typeface="+mn-ea"/>
                <a:sym typeface="+mn-lt"/>
              </a:rPr>
              <a:t>或</a:t>
            </a:r>
            <a:r>
              <a:rPr kumimoji="0" lang="en-US" altLang="zh-CN" sz="2000" b="1" i="0" u="none" strike="noStrike" kern="1200" cap="none" spc="0" normalizeH="0" baseline="0" noProof="0" dirty="0">
                <a:ln>
                  <a:noFill/>
                </a:ln>
                <a:solidFill>
                  <a:srgbClr val="00B050"/>
                </a:solidFill>
                <a:effectLst/>
                <a:uLnTx/>
                <a:uFillTx/>
                <a:cs typeface="+mn-ea"/>
                <a:sym typeface="+mn-lt"/>
              </a:rPr>
              <a:t>13787704209</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5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0-#ppt_w/2"/>
                                          </p:val>
                                        </p:tav>
                                        <p:tav tm="100000">
                                          <p:val>
                                            <p:strVal val="#ppt_x"/>
                                          </p:val>
                                        </p:tav>
                                      </p:tavLst>
                                    </p:anim>
                                    <p:anim calcmode="lin" valueType="num">
                                      <p:cBhvr additive="base">
                                        <p:cTn id="16" dur="50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 presetClass="entr" presetSubtype="8" fill="hold" grpId="0" nodeType="after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fill="hold"/>
                                        <p:tgtEl>
                                          <p:spTgt spid="24"/>
                                        </p:tgtEl>
                                        <p:attrNameLst>
                                          <p:attrName>ppt_x</p:attrName>
                                        </p:attrNameLst>
                                      </p:cBhvr>
                                      <p:tavLst>
                                        <p:tav tm="0">
                                          <p:val>
                                            <p:strVal val="0-#ppt_w/2"/>
                                          </p:val>
                                        </p:tav>
                                        <p:tav tm="100000">
                                          <p:val>
                                            <p:strVal val="#ppt_x"/>
                                          </p:val>
                                        </p:tav>
                                      </p:tavLst>
                                    </p:anim>
                                    <p:anim calcmode="lin" valueType="num">
                                      <p:cBhvr additive="base">
                                        <p:cTn id="25" dur="500" fill="hold"/>
                                        <p:tgtEl>
                                          <p:spTgt spid="24"/>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10" presetClass="entr" presetSubtype="0"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2" grpId="0" animBg="1"/>
      <p:bldP spid="20" grpId="0" animBg="1"/>
      <p:bldP spid="24" grpId="0"/>
      <p:bldP spid="3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 name="文本框 16">
            <a:extLst>
              <a:ext uri="{FF2B5EF4-FFF2-40B4-BE49-F238E27FC236}">
                <a16:creationId xmlns:a16="http://schemas.microsoft.com/office/drawing/2014/main" id="{66612DA3-F917-4DD4-8F13-BDF67FF0F777}"/>
              </a:ext>
            </a:extLst>
          </p:cNvPr>
          <p:cNvSpPr txBox="1"/>
          <p:nvPr/>
        </p:nvSpPr>
        <p:spPr>
          <a:xfrm>
            <a:off x="1678977" y="194829"/>
            <a:ext cx="6515112"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5" name="AutoShape 25">
            <a:extLst>
              <a:ext uri="{FF2B5EF4-FFF2-40B4-BE49-F238E27FC236}">
                <a16:creationId xmlns:a16="http://schemas.microsoft.com/office/drawing/2014/main" id="{BED850EA-E27D-4FB5-AD35-C5F0E5BD4EAB}"/>
              </a:ext>
            </a:extLst>
          </p:cNvPr>
          <p:cNvSpPr>
            <a:spLocks/>
          </p:cNvSpPr>
          <p:nvPr/>
        </p:nvSpPr>
        <p:spPr bwMode="auto">
          <a:xfrm>
            <a:off x="5893916" y="5352782"/>
            <a:ext cx="45719" cy="937117"/>
          </a:xfrm>
          <a:prstGeom prst="rightBracket">
            <a:avLst>
              <a:gd name="adj" fmla="val 12488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latin typeface="+mn-lt"/>
              <a:ea typeface="+mn-ea"/>
              <a:cs typeface="+mn-ea"/>
              <a:sym typeface="+mn-lt"/>
            </a:endParaRPr>
          </a:p>
        </p:txBody>
      </p:sp>
      <p:graphicFrame>
        <p:nvGraphicFramePr>
          <p:cNvPr id="18" name="内容占位符 12291">
            <a:extLst>
              <a:ext uri="{FF2B5EF4-FFF2-40B4-BE49-F238E27FC236}">
                <a16:creationId xmlns:a16="http://schemas.microsoft.com/office/drawing/2014/main" id="{C6B772CD-49D2-4EE1-8562-3708CB13E765}"/>
              </a:ext>
            </a:extLst>
          </p:cNvPr>
          <p:cNvGraphicFramePr>
            <a:graphicFrameLocks/>
          </p:cNvGraphicFramePr>
          <p:nvPr>
            <p:extLst>
              <p:ext uri="{D42A27DB-BD31-4B8C-83A1-F6EECF244321}">
                <p14:modId xmlns:p14="http://schemas.microsoft.com/office/powerpoint/2010/main" val="2329757617"/>
              </p:ext>
            </p:extLst>
          </p:nvPr>
        </p:nvGraphicFramePr>
        <p:xfrm>
          <a:off x="1770577" y="2196944"/>
          <a:ext cx="4032000" cy="4280000"/>
        </p:xfrm>
        <a:graphic>
          <a:graphicData uri="http://schemas.openxmlformats.org/drawingml/2006/table">
            <a:tbl>
              <a:tblPr/>
              <a:tblGrid>
                <a:gridCol w="1057904">
                  <a:extLst>
                    <a:ext uri="{9D8B030D-6E8A-4147-A177-3AD203B41FA5}">
                      <a16:colId xmlns:a16="http://schemas.microsoft.com/office/drawing/2014/main" val="20000"/>
                    </a:ext>
                  </a:extLst>
                </a:gridCol>
                <a:gridCol w="1123483">
                  <a:extLst>
                    <a:ext uri="{9D8B030D-6E8A-4147-A177-3AD203B41FA5}">
                      <a16:colId xmlns:a16="http://schemas.microsoft.com/office/drawing/2014/main" val="20001"/>
                    </a:ext>
                  </a:extLst>
                </a:gridCol>
                <a:gridCol w="1850613">
                  <a:extLst>
                    <a:ext uri="{9D8B030D-6E8A-4147-A177-3AD203B41FA5}">
                      <a16:colId xmlns:a16="http://schemas.microsoft.com/office/drawing/2014/main" val="20002"/>
                    </a:ext>
                  </a:extLst>
                </a:gridCol>
              </a:tblGrid>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1800" b="1" dirty="0">
                          <a:latin typeface="+mn-lt"/>
                          <a:ea typeface="+mn-ea"/>
                          <a:cs typeface="+mn-ea"/>
                          <a:sym typeface="+mn-lt"/>
                        </a:rPr>
                        <a:t>序号</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1800" b="1" dirty="0">
                          <a:latin typeface="+mn-lt"/>
                          <a:ea typeface="+mn-ea"/>
                          <a:cs typeface="+mn-ea"/>
                          <a:sym typeface="+mn-lt"/>
                        </a:rPr>
                        <a:t>存储状态</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1800" b="1" dirty="0">
                          <a:latin typeface="+mn-lt"/>
                          <a:ea typeface="+mn-ea"/>
                          <a:cs typeface="+mn-ea"/>
                          <a:sym typeface="+mn-lt"/>
                        </a:rPr>
                        <a:t>存储地址</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0"/>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1</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a:t>
                      </a:r>
                      <a:r>
                        <a:rPr lang="en-US" altLang="zh-CN" sz="1800" b="1" baseline="-25000" dirty="0">
                          <a:solidFill>
                            <a:srgbClr val="000000"/>
                          </a:solidFill>
                          <a:latin typeface="+mn-lt"/>
                          <a:ea typeface="+mn-ea"/>
                          <a:cs typeface="+mn-ea"/>
                          <a:sym typeface="+mn-lt"/>
                        </a:rPr>
                        <a:t>1</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b</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1"/>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2</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a:t>
                      </a:r>
                      <a:r>
                        <a:rPr lang="en-US" altLang="zh-CN" sz="1800" b="1" baseline="-25000" dirty="0">
                          <a:solidFill>
                            <a:srgbClr val="000000"/>
                          </a:solidFill>
                          <a:latin typeface="+mn-lt"/>
                          <a:ea typeface="+mn-ea"/>
                          <a:cs typeface="+mn-ea"/>
                          <a:sym typeface="+mn-lt"/>
                        </a:rPr>
                        <a:t>2</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b+p</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2"/>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 </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3"/>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i</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a:t>
                      </a:r>
                      <a:r>
                        <a:rPr lang="en-US" altLang="zh-CN" sz="1800" b="1" baseline="-25000" dirty="0">
                          <a:solidFill>
                            <a:srgbClr val="000000"/>
                          </a:solidFill>
                          <a:latin typeface="+mn-lt"/>
                          <a:ea typeface="+mn-ea"/>
                          <a:cs typeface="+mn-ea"/>
                          <a:sym typeface="+mn-lt"/>
                        </a:rPr>
                        <a:t>i</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b+(i-1)*p</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4"/>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5"/>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n</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a:t>
                      </a:r>
                      <a:r>
                        <a:rPr lang="en-US" altLang="zh-CN" sz="1800" b="1" baseline="-25000" dirty="0">
                          <a:solidFill>
                            <a:srgbClr val="000000"/>
                          </a:solidFill>
                          <a:latin typeface="+mn-lt"/>
                          <a:ea typeface="+mn-ea"/>
                          <a:cs typeface="+mn-ea"/>
                          <a:sym typeface="+mn-lt"/>
                        </a:rPr>
                        <a:t>n</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b+(n-1)*p</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CCECFF"/>
                    </a:solidFill>
                  </a:tcPr>
                </a:tc>
                <a:extLst>
                  <a:ext uri="{0D108BD9-81ED-4DB2-BD59-A6C34878D82A}">
                    <a16:rowId xmlns:a16="http://schemas.microsoft.com/office/drawing/2014/main" val="10006"/>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t>
                      </a:r>
                    </a:p>
                  </a:txBody>
                  <a:tcPr marL="91442" marR="91442" marT="45708" marB="45708">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lgn="ctr">
                      <a:solidFill>
                        <a:srgbClr val="000000"/>
                      </a:solidFill>
                      <a:prstDash val="solid"/>
                      <a:miter lim="800000"/>
                      <a:headEnd type="none" w="med" len="med"/>
                      <a:tailEnd type="none" w="med" len="med"/>
                    </a:lnL>
                    <a:lnR w="12700" cap="flat" cmpd="sng">
                      <a:solidFill>
                        <a:srgbClr val="000000"/>
                      </a:solidFill>
                      <a:prstDash val="solid"/>
                      <a:miter/>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extLst>
                  <a:ext uri="{0D108BD9-81ED-4DB2-BD59-A6C34878D82A}">
                    <a16:rowId xmlns:a16="http://schemas.microsoft.com/office/drawing/2014/main" val="10007"/>
                  </a:ext>
                </a:extLst>
              </a:tr>
              <a:tr h="428000">
                <a:tc>
                  <a:txBody>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solidFill>
                        <a:srgbClr val="000000"/>
                      </a:solidFill>
                      <a:prstDash val="solid"/>
                      <a:miter/>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t>
                      </a:r>
                    </a:p>
                  </a:txBody>
                  <a:tcPr marL="91442" marR="91442" marT="45708" marB="45708">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zh-CN" altLang="zh-CN" sz="1800" b="1" dirty="0">
                        <a:latin typeface="+mn-lt"/>
                        <a:ea typeface="+mn-ea"/>
                        <a:cs typeface="+mn-ea"/>
                        <a:sym typeface="+mn-lt"/>
                      </a:endParaRPr>
                    </a:p>
                  </a:txBody>
                  <a:tcPr marL="91442" marR="91442" marT="45708" marB="45708">
                    <a:lnL w="12700" cap="flat" cmpd="sng" algn="ctr">
                      <a:solidFill>
                        <a:srgbClr val="000000"/>
                      </a:solidFill>
                      <a:prstDash val="solid"/>
                      <a:miter lim="800000"/>
                      <a:headEnd type="none" w="med" len="med"/>
                      <a:tailEnd type="none" w="med" len="med"/>
                    </a:lnL>
                    <a:lnR w="12700" cap="flat" cmpd="sng">
                      <a:solidFill>
                        <a:srgbClr val="000000"/>
                      </a:solidFill>
                      <a:prstDash val="solid"/>
                      <a:miter/>
                      <a:headEnd type="none" w="med" len="med"/>
                      <a:tailEnd type="none" w="med" len="med"/>
                    </a:lnR>
                    <a:lnT w="12700" cap="flat" cmpd="sng" algn="ctr">
                      <a:solidFill>
                        <a:srgbClr val="000000"/>
                      </a:solidFill>
                      <a:prstDash val="solid"/>
                      <a:miter lim="800000"/>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extLst>
                  <a:ext uri="{0D108BD9-81ED-4DB2-BD59-A6C34878D82A}">
                    <a16:rowId xmlns:a16="http://schemas.microsoft.com/office/drawing/2014/main" val="1720009803"/>
                  </a:ext>
                </a:extLst>
              </a:tr>
              <a:tr h="4280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Maxlen</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solidFill>
                            <a:srgbClr val="000000"/>
                          </a:solidFill>
                          <a:latin typeface="+mn-lt"/>
                          <a:ea typeface="+mn-ea"/>
                          <a:cs typeface="+mn-ea"/>
                          <a:sym typeface="+mn-lt"/>
                        </a:rPr>
                        <a:t> //</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b="1" dirty="0">
                          <a:latin typeface="+mn-lt"/>
                          <a:ea typeface="+mn-ea"/>
                          <a:cs typeface="+mn-ea"/>
                          <a:sym typeface="+mn-lt"/>
                        </a:rPr>
                        <a:t>b+(Maxlen-1)*p</a:t>
                      </a:r>
                    </a:p>
                  </a:txBody>
                  <a:tcPr marL="91442" marR="91442" marT="45708" marB="4570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00E4A8"/>
                    </a:solidFill>
                  </a:tcPr>
                </a:tc>
                <a:extLst>
                  <a:ext uri="{0D108BD9-81ED-4DB2-BD59-A6C34878D82A}">
                    <a16:rowId xmlns:a16="http://schemas.microsoft.com/office/drawing/2014/main" val="10008"/>
                  </a:ext>
                </a:extLst>
              </a:tr>
            </a:tbl>
          </a:graphicData>
        </a:graphic>
      </p:graphicFrame>
      <p:grpSp>
        <p:nvGrpSpPr>
          <p:cNvPr id="2" name="组合 1">
            <a:extLst>
              <a:ext uri="{FF2B5EF4-FFF2-40B4-BE49-F238E27FC236}">
                <a16:creationId xmlns:a16="http://schemas.microsoft.com/office/drawing/2014/main" id="{7A22035C-26B4-4BD7-AC27-8EB935AD0A6F}"/>
              </a:ext>
            </a:extLst>
          </p:cNvPr>
          <p:cNvGrpSpPr/>
          <p:nvPr/>
        </p:nvGrpSpPr>
        <p:grpSpPr>
          <a:xfrm>
            <a:off x="7244242" y="2473494"/>
            <a:ext cx="3567426" cy="3306729"/>
            <a:chOff x="7613176" y="2241108"/>
            <a:chExt cx="3737652" cy="4235836"/>
          </a:xfrm>
        </p:grpSpPr>
        <p:grpSp>
          <p:nvGrpSpPr>
            <p:cNvPr id="24" name="组合 23">
              <a:extLst>
                <a:ext uri="{FF2B5EF4-FFF2-40B4-BE49-F238E27FC236}">
                  <a16:creationId xmlns:a16="http://schemas.microsoft.com/office/drawing/2014/main" id="{82B31B4D-EDD3-4A5A-8D48-B0561E3E40C0}"/>
                </a:ext>
              </a:extLst>
            </p:cNvPr>
            <p:cNvGrpSpPr/>
            <p:nvPr/>
          </p:nvGrpSpPr>
          <p:grpSpPr>
            <a:xfrm>
              <a:off x="7613176" y="2241108"/>
              <a:ext cx="3600598" cy="4235836"/>
              <a:chOff x="4669152" y="2204864"/>
              <a:chExt cx="2853697" cy="3161994"/>
            </a:xfrm>
          </p:grpSpPr>
          <p:sp>
            <p:nvSpPr>
              <p:cNvPr id="25" name="矩形: 剪去单角 24">
                <a:extLst>
                  <a:ext uri="{FF2B5EF4-FFF2-40B4-BE49-F238E27FC236}">
                    <a16:creationId xmlns:a16="http://schemas.microsoft.com/office/drawing/2014/main" id="{F3E89D21-DD7B-42B2-B28E-8AB0B2E814C4}"/>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26" name="矩形 25">
                <a:extLst>
                  <a:ext uri="{FF2B5EF4-FFF2-40B4-BE49-F238E27FC236}">
                    <a16:creationId xmlns:a16="http://schemas.microsoft.com/office/drawing/2014/main" id="{D8889BCC-92AB-41E9-9850-093676C4C959}"/>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7" name="任意多边形: 形状 26">
                <a:extLst>
                  <a:ext uri="{FF2B5EF4-FFF2-40B4-BE49-F238E27FC236}">
                    <a16:creationId xmlns:a16="http://schemas.microsoft.com/office/drawing/2014/main" id="{75C23412-53E2-4FC5-A289-C6DEE869AD0A}"/>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sp>
          <p:nvSpPr>
            <p:cNvPr id="22" name="Text Box 114">
              <a:extLst>
                <a:ext uri="{FF2B5EF4-FFF2-40B4-BE49-F238E27FC236}">
                  <a16:creationId xmlns:a16="http://schemas.microsoft.com/office/drawing/2014/main" id="{3E1B786E-C219-421E-B562-95B3ABFED6CE}"/>
                </a:ext>
              </a:extLst>
            </p:cNvPr>
            <p:cNvSpPr txBox="1">
              <a:spLocks noChangeArrowheads="1"/>
            </p:cNvSpPr>
            <p:nvPr/>
          </p:nvSpPr>
          <p:spPr bwMode="auto">
            <a:xfrm>
              <a:off x="7750234" y="2799525"/>
              <a:ext cx="3600594" cy="3143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r>
                <a:rPr lang="en-US" altLang="zh-CN" sz="2000" b="1" kern="0" dirty="0">
                  <a:solidFill>
                    <a:srgbClr val="000000"/>
                  </a:solidFill>
                  <a:latin typeface="+mn-lt"/>
                  <a:ea typeface="+mn-ea"/>
                  <a:cs typeface="+mn-ea"/>
                  <a:sym typeface="+mn-lt"/>
                </a:rPr>
                <a:t>b</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 </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表的首地址</a:t>
              </a:r>
              <a:r>
                <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rPr>
                <a:t>/</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基地址</a:t>
              </a:r>
              <a:r>
                <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rPr>
                <a:t>/ </a:t>
              </a:r>
            </a:p>
            <a:p>
              <a:pPr marL="0" marR="0" lvl="0" indent="0" defTabSz="914400" eaLnBrk="1" fontAlgn="base" latinLnBrk="0" hangingPunct="1">
                <a:lnSpc>
                  <a:spcPct val="130000"/>
                </a:lnSpc>
                <a:spcBef>
                  <a:spcPct val="0"/>
                </a:spcBef>
                <a:spcAft>
                  <a:spcPct val="0"/>
                </a:spcAft>
                <a:buClrTx/>
                <a:buSzTx/>
                <a:buFontTx/>
                <a:buNone/>
                <a:tabLst/>
                <a:defRPr/>
              </a:pPr>
              <a:r>
                <a:rPr lang="en-US" altLang="zh-CN" sz="2000" kern="0" dirty="0">
                  <a:solidFill>
                    <a:srgbClr val="000000"/>
                  </a:solidFill>
                  <a:latin typeface="+mn-lt"/>
                  <a:ea typeface="+mn-ea"/>
                  <a:cs typeface="+mn-ea"/>
                  <a:sym typeface="+mn-lt"/>
                </a:rPr>
                <a:t>          </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元素</a:t>
              </a:r>
              <a:r>
                <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i="0" u="none" strike="noStrike" kern="0" cap="none" spc="0" normalizeH="0" baseline="-25000" noProof="0" dirty="0">
                  <a:ln>
                    <a:noFill/>
                  </a:ln>
                  <a:solidFill>
                    <a:srgbClr val="000000"/>
                  </a:solidFill>
                  <a:effectLst/>
                  <a:uLnTx/>
                  <a:uFillTx/>
                  <a:latin typeface="+mn-lt"/>
                  <a:ea typeface="+mn-ea"/>
                  <a:cs typeface="+mn-ea"/>
                  <a:sym typeface="+mn-lt"/>
                </a:rPr>
                <a:t>1</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的地址。</a:t>
              </a:r>
            </a:p>
            <a:p>
              <a:pPr marL="0" marR="0" lvl="0" indent="0" defTabSz="914400" eaLnBrk="1" fontAlgn="base" latinLnBrk="0" hangingPunct="1">
                <a:lnSpc>
                  <a:spcPct val="130000"/>
                </a:lnSpc>
                <a:spcBef>
                  <a:spcPct val="0"/>
                </a:spcBef>
                <a:spcAft>
                  <a:spcPct val="0"/>
                </a:spcAft>
                <a:buClrTx/>
                <a:buSzTx/>
                <a:buFontTx/>
                <a:buNone/>
                <a:tabLst/>
                <a:defRPr/>
              </a:pPr>
              <a:r>
                <a:rPr lang="en-US" altLang="zh-CN" sz="2000" b="1" kern="0" dirty="0">
                  <a:solidFill>
                    <a:srgbClr val="000000"/>
                  </a:solidFill>
                  <a:latin typeface="+mn-lt"/>
                  <a:ea typeface="+mn-ea"/>
                  <a:cs typeface="+mn-ea"/>
                  <a:sym typeface="+mn-lt"/>
                </a:rPr>
                <a:t>p</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 </a:t>
              </a:r>
              <a:r>
                <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rPr>
                <a:t>1</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个数据元素所占存</a:t>
              </a:r>
              <a:endPar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endParaRPr>
            </a:p>
            <a:p>
              <a:pPr marL="0" marR="0" lvl="0" indent="0" defTabSz="914400" eaLnBrk="1" fontAlgn="base" latinLnBrk="0" hangingPunct="1">
                <a:lnSpc>
                  <a:spcPct val="130000"/>
                </a:lnSpc>
                <a:spcBef>
                  <a:spcPct val="0"/>
                </a:spcBef>
                <a:spcAft>
                  <a:spcPct val="0"/>
                </a:spcAft>
                <a:buClrTx/>
                <a:buSzTx/>
                <a:buFontTx/>
                <a:buNone/>
                <a:tabLst/>
                <a:defRPr/>
              </a:pPr>
              <a:r>
                <a:rPr lang="en-US" altLang="zh-CN" sz="2000" kern="0" dirty="0">
                  <a:solidFill>
                    <a:srgbClr val="000000"/>
                  </a:solidFill>
                  <a:latin typeface="+mn-lt"/>
                  <a:ea typeface="+mn-ea"/>
                  <a:cs typeface="+mn-ea"/>
                  <a:sym typeface="+mn-lt"/>
                </a:rPr>
                <a:t>          </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储单元的数目。</a:t>
              </a:r>
              <a:endPar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endParaRPr>
            </a:p>
            <a:p>
              <a:pPr marL="0" marR="0" lvl="0" indent="0" defTabSz="914400" eaLnBrk="1" fontAlgn="base" latinLnBrk="0" hangingPunct="1">
                <a:lnSpc>
                  <a:spcPct val="130000"/>
                </a:lnSpc>
                <a:spcBef>
                  <a:spcPct val="0"/>
                </a:spcBef>
                <a:spcAft>
                  <a:spcPct val="0"/>
                </a:spcAft>
                <a:buClrTx/>
                <a:buSzTx/>
                <a:buFontTx/>
                <a:buNone/>
                <a:tabLst/>
                <a:defRPr/>
              </a:pPr>
              <a:r>
                <a:rPr kumimoji="0" lang="en-US" altLang="zh-CN" sz="2000" b="1" i="0" u="none" strike="noStrike" kern="0" cap="none" spc="0" normalizeH="0" baseline="0" noProof="0" dirty="0" err="1">
                  <a:ln>
                    <a:noFill/>
                  </a:ln>
                  <a:solidFill>
                    <a:srgbClr val="000000"/>
                  </a:solidFill>
                  <a:effectLst/>
                  <a:uLnTx/>
                  <a:uFillTx/>
                  <a:latin typeface="+mn-lt"/>
                  <a:ea typeface="+mn-ea"/>
                  <a:cs typeface="+mn-ea"/>
                  <a:sym typeface="+mn-lt"/>
                </a:rPr>
                <a:t>Maxlen</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 </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最大长度</a:t>
              </a:r>
              <a:r>
                <a:rPr lang="en-US" altLang="zh-CN" sz="2000" kern="0" dirty="0">
                  <a:solidFill>
                    <a:srgbClr val="000000"/>
                  </a:solidFill>
                  <a:latin typeface="+mn-lt"/>
                  <a:ea typeface="+mn-ea"/>
                  <a:cs typeface="+mn-ea"/>
                  <a:sym typeface="+mn-lt"/>
                </a:rPr>
                <a:t> ,</a:t>
              </a:r>
            </a:p>
            <a:p>
              <a:pPr marL="0" marR="0" lvl="0" indent="0" defTabSz="914400" eaLnBrk="1" fontAlgn="base" latinLnBrk="0" hangingPunct="1">
                <a:lnSpc>
                  <a:spcPct val="130000"/>
                </a:lnSpc>
                <a:spcBef>
                  <a:spcPct val="0"/>
                </a:spcBef>
                <a:spcAft>
                  <a:spcPct val="0"/>
                </a:spcAft>
                <a:buClrTx/>
                <a:buSzTx/>
                <a:buFontTx/>
                <a:buNone/>
                <a:tabLst/>
                <a:defRPr/>
              </a:pPr>
              <a:r>
                <a:rPr kumimoji="0" lang="en-US" altLang="zh-CN" sz="2000" i="0" u="none" strike="noStrike" kern="0" cap="none" spc="0" normalizeH="0" baseline="0" noProof="0" dirty="0">
                  <a:ln>
                    <a:noFill/>
                  </a:ln>
                  <a:solidFill>
                    <a:srgbClr val="000000"/>
                  </a:solidFill>
                  <a:effectLst/>
                  <a:uLnTx/>
                  <a:uFillTx/>
                  <a:latin typeface="+mn-lt"/>
                  <a:ea typeface="+mn-ea"/>
                  <a:cs typeface="+mn-ea"/>
                  <a:sym typeface="+mn-lt"/>
                </a:rPr>
                <a:t>                    </a:t>
              </a:r>
              <a:r>
                <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rPr>
                <a:t>为某个常数。</a:t>
              </a:r>
            </a:p>
          </p:txBody>
        </p:sp>
      </p:grpSp>
      <p:sp>
        <p:nvSpPr>
          <p:cNvPr id="23" name="Text Box 133">
            <a:extLst>
              <a:ext uri="{FF2B5EF4-FFF2-40B4-BE49-F238E27FC236}">
                <a16:creationId xmlns:a16="http://schemas.microsoft.com/office/drawing/2014/main" id="{94930F09-73E6-45EC-9B67-15E92A704A2D}"/>
              </a:ext>
            </a:extLst>
          </p:cNvPr>
          <p:cNvSpPr txBox="1">
            <a:spLocks noChangeArrowheads="1"/>
          </p:cNvSpPr>
          <p:nvPr/>
        </p:nvSpPr>
        <p:spPr bwMode="auto">
          <a:xfrm>
            <a:off x="5939635" y="5554296"/>
            <a:ext cx="1258888" cy="451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r>
              <a:rPr kumimoji="0" lang="zh-CN" altLang="en-US" sz="2000" b="1" i="0" u="none" strike="noStrike" kern="0" cap="none" spc="0" normalizeH="0" baseline="0" noProof="0" dirty="0">
                <a:ln>
                  <a:noFill/>
                </a:ln>
                <a:solidFill>
                  <a:srgbClr val="000000"/>
                </a:solidFill>
                <a:effectLst/>
                <a:uLnTx/>
                <a:uFillTx/>
                <a:latin typeface="+mn-lt"/>
                <a:ea typeface="+mn-ea"/>
                <a:cs typeface="+mn-ea"/>
                <a:sym typeface="+mn-lt"/>
              </a:rPr>
              <a:t>自由区</a:t>
            </a:r>
          </a:p>
        </p:txBody>
      </p:sp>
      <p:sp>
        <p:nvSpPr>
          <p:cNvPr id="29" name="Text Box 113">
            <a:extLst>
              <a:ext uri="{FF2B5EF4-FFF2-40B4-BE49-F238E27FC236}">
                <a16:creationId xmlns:a16="http://schemas.microsoft.com/office/drawing/2014/main" id="{0479304C-6987-4F4C-AE0E-1033C8A0B528}"/>
              </a:ext>
            </a:extLst>
          </p:cNvPr>
          <p:cNvSpPr txBox="1">
            <a:spLocks noChangeArrowheads="1"/>
          </p:cNvSpPr>
          <p:nvPr/>
        </p:nvSpPr>
        <p:spPr bwMode="auto">
          <a:xfrm>
            <a:off x="4331818" y="1220561"/>
            <a:ext cx="6618650" cy="45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1</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2</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n</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t>
            </a:r>
            <a:r>
              <a:rPr kumimoji="0" lang="zh-CN" altLang="en-US" sz="2000" b="1" i="0" u="none" strike="noStrike" kern="0" cap="none" spc="0" normalizeH="0" baseline="0" noProof="0" dirty="0">
                <a:ln>
                  <a:noFill/>
                </a:ln>
                <a:solidFill>
                  <a:srgbClr val="000000"/>
                </a:solidFill>
                <a:effectLst/>
                <a:uLnTx/>
                <a:uFillTx/>
                <a:latin typeface="+mn-lt"/>
                <a:ea typeface="+mn-ea"/>
                <a:cs typeface="+mn-ea"/>
                <a:sym typeface="+mn-lt"/>
              </a:rPr>
              <a:t>顺序存储结构的一般形式</a:t>
            </a:r>
          </a:p>
        </p:txBody>
      </p:sp>
    </p:spTree>
    <p:extLst>
      <p:ext uri="{BB962C8B-B14F-4D97-AF65-F5344CB8AC3E}">
        <p14:creationId xmlns:p14="http://schemas.microsoft.com/office/powerpoint/2010/main" val="1512893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822" y="1128981"/>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98" name="文本框 97">
            <a:extLst>
              <a:ext uri="{FF2B5EF4-FFF2-40B4-BE49-F238E27FC236}">
                <a16:creationId xmlns:a16="http://schemas.microsoft.com/office/drawing/2014/main" id="{4910A29A-9514-4184-B012-74A0D5D7D03D}"/>
              </a:ext>
            </a:extLst>
          </p:cNvPr>
          <p:cNvSpPr txBox="1"/>
          <p:nvPr/>
        </p:nvSpPr>
        <p:spPr>
          <a:xfrm>
            <a:off x="1678977" y="194829"/>
            <a:ext cx="7456145" cy="597664"/>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10" name="文本框 4">
            <a:extLst>
              <a:ext uri="{FF2B5EF4-FFF2-40B4-BE49-F238E27FC236}">
                <a16:creationId xmlns:a16="http://schemas.microsoft.com/office/drawing/2014/main" id="{9C7BBA8E-1BBB-4FF7-B24B-5F6A1DD8051F}"/>
              </a:ext>
            </a:extLst>
          </p:cNvPr>
          <p:cNvSpPr txBox="1">
            <a:spLocks noChangeArrowheads="1"/>
          </p:cNvSpPr>
          <p:nvPr/>
        </p:nvSpPr>
        <p:spPr bwMode="auto">
          <a:xfrm>
            <a:off x="3205586" y="1197396"/>
            <a:ext cx="6858000" cy="489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2200" b="1" dirty="0">
                <a:solidFill>
                  <a:srgbClr val="000000"/>
                </a:solidFill>
                <a:latin typeface="+mn-lt"/>
                <a:ea typeface="+mn-ea"/>
                <a:cs typeface="+mn-ea"/>
                <a:sym typeface="+mn-lt"/>
              </a:rPr>
              <a:t>线性表顺序结构在</a:t>
            </a:r>
            <a:r>
              <a:rPr lang="en-US" altLang="zh-CN" sz="2200" b="1" dirty="0">
                <a:solidFill>
                  <a:srgbClr val="000000"/>
                </a:solidFill>
                <a:latin typeface="+mn-lt"/>
                <a:ea typeface="+mn-ea"/>
                <a:cs typeface="+mn-ea"/>
                <a:sym typeface="+mn-lt"/>
              </a:rPr>
              <a:t>C</a:t>
            </a:r>
            <a:r>
              <a:rPr lang="zh-CN" altLang="en-US" sz="2200" b="1" dirty="0">
                <a:solidFill>
                  <a:srgbClr val="000000"/>
                </a:solidFill>
                <a:latin typeface="+mn-lt"/>
                <a:ea typeface="+mn-ea"/>
                <a:cs typeface="+mn-ea"/>
                <a:sym typeface="+mn-lt"/>
              </a:rPr>
              <a:t>语言中的定义（静态分配）</a:t>
            </a:r>
          </a:p>
        </p:txBody>
      </p:sp>
      <p:grpSp>
        <p:nvGrpSpPr>
          <p:cNvPr id="6" name="组合 5">
            <a:extLst>
              <a:ext uri="{FF2B5EF4-FFF2-40B4-BE49-F238E27FC236}">
                <a16:creationId xmlns:a16="http://schemas.microsoft.com/office/drawing/2014/main" id="{90FDCA96-57C3-4570-B90C-27FBEC577A51}"/>
              </a:ext>
            </a:extLst>
          </p:cNvPr>
          <p:cNvGrpSpPr/>
          <p:nvPr/>
        </p:nvGrpSpPr>
        <p:grpSpPr>
          <a:xfrm>
            <a:off x="3205586" y="1908660"/>
            <a:ext cx="5784427" cy="506086"/>
            <a:chOff x="3167549" y="1961693"/>
            <a:chExt cx="5784427" cy="506086"/>
          </a:xfrm>
        </p:grpSpPr>
        <p:grpSp>
          <p:nvGrpSpPr>
            <p:cNvPr id="105" name="组合 104">
              <a:extLst>
                <a:ext uri="{FF2B5EF4-FFF2-40B4-BE49-F238E27FC236}">
                  <a16:creationId xmlns:a16="http://schemas.microsoft.com/office/drawing/2014/main" id="{44F95B85-D5FF-4CCE-953C-C7D6F2D0C3DD}"/>
                </a:ext>
              </a:extLst>
            </p:cNvPr>
            <p:cNvGrpSpPr/>
            <p:nvPr/>
          </p:nvGrpSpPr>
          <p:grpSpPr>
            <a:xfrm>
              <a:off x="3190346" y="1961693"/>
              <a:ext cx="5761630" cy="506086"/>
              <a:chOff x="7613176" y="2241108"/>
              <a:chExt cx="3737652" cy="4235836"/>
            </a:xfrm>
          </p:grpSpPr>
          <p:grpSp>
            <p:nvGrpSpPr>
              <p:cNvPr id="106" name="组合 105">
                <a:extLst>
                  <a:ext uri="{FF2B5EF4-FFF2-40B4-BE49-F238E27FC236}">
                    <a16:creationId xmlns:a16="http://schemas.microsoft.com/office/drawing/2014/main" id="{EC2E36F8-EBF1-44CA-A1F6-FC629101A722}"/>
                  </a:ext>
                </a:extLst>
              </p:cNvPr>
              <p:cNvGrpSpPr/>
              <p:nvPr/>
            </p:nvGrpSpPr>
            <p:grpSpPr>
              <a:xfrm>
                <a:off x="7613176" y="2241108"/>
                <a:ext cx="3600598" cy="4235836"/>
                <a:chOff x="4669152" y="2204864"/>
                <a:chExt cx="2853697" cy="3161994"/>
              </a:xfrm>
            </p:grpSpPr>
            <p:sp>
              <p:nvSpPr>
                <p:cNvPr id="108" name="矩形: 剪去单角 107">
                  <a:extLst>
                    <a:ext uri="{FF2B5EF4-FFF2-40B4-BE49-F238E27FC236}">
                      <a16:creationId xmlns:a16="http://schemas.microsoft.com/office/drawing/2014/main" id="{B7325E19-5EC3-4E21-A9DE-0BBADF475161}"/>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11" name="矩形 110">
                  <a:extLst>
                    <a:ext uri="{FF2B5EF4-FFF2-40B4-BE49-F238E27FC236}">
                      <a16:creationId xmlns:a16="http://schemas.microsoft.com/office/drawing/2014/main" id="{6386C4A0-A681-44F7-91FE-EB976A100127}"/>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12" name="任意多边形: 形状 111">
                  <a:extLst>
                    <a:ext uri="{FF2B5EF4-FFF2-40B4-BE49-F238E27FC236}">
                      <a16:creationId xmlns:a16="http://schemas.microsoft.com/office/drawing/2014/main" id="{E6A0DF28-8CA0-4740-9E4B-A2F44D236BC7}"/>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sp>
            <p:nvSpPr>
              <p:cNvPr id="107" name="Text Box 114">
                <a:extLst>
                  <a:ext uri="{FF2B5EF4-FFF2-40B4-BE49-F238E27FC236}">
                    <a16:creationId xmlns:a16="http://schemas.microsoft.com/office/drawing/2014/main" id="{4A496898-EC77-40A5-9F95-E864F3A17EA3}"/>
                  </a:ext>
                </a:extLst>
              </p:cNvPr>
              <p:cNvSpPr txBox="1">
                <a:spLocks noChangeArrowheads="1"/>
              </p:cNvSpPr>
              <p:nvPr/>
            </p:nvSpPr>
            <p:spPr bwMode="auto">
              <a:xfrm>
                <a:off x="7750234" y="2799525"/>
                <a:ext cx="3600594" cy="57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endPar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endParaRPr>
              </a:p>
            </p:txBody>
          </p:sp>
        </p:grpSp>
        <p:sp>
          <p:nvSpPr>
            <p:cNvPr id="95" name="Text Box 98">
              <a:extLst>
                <a:ext uri="{FF2B5EF4-FFF2-40B4-BE49-F238E27FC236}">
                  <a16:creationId xmlns:a16="http://schemas.microsoft.com/office/drawing/2014/main" id="{FBFCACC2-A297-4325-92B4-580BEAC959D8}"/>
                </a:ext>
              </a:extLst>
            </p:cNvPr>
            <p:cNvSpPr txBox="1">
              <a:spLocks noChangeArrowheads="1"/>
            </p:cNvSpPr>
            <p:nvPr/>
          </p:nvSpPr>
          <p:spPr bwMode="auto">
            <a:xfrm>
              <a:off x="3167549" y="2015828"/>
              <a:ext cx="5550360" cy="417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ct val="0"/>
                </a:spcAft>
                <a:buClrTx/>
                <a:buSzTx/>
                <a:buFontTx/>
                <a:buNone/>
              </a:pPr>
              <a:r>
                <a:rPr lang="zh-CN" altLang="en-US" sz="1800" b="1" dirty="0">
                  <a:solidFill>
                    <a:srgbClr val="000000"/>
                  </a:solidFill>
                  <a:latin typeface="+mn-lt"/>
                  <a:ea typeface="+mn-ea"/>
                  <a:cs typeface="+mn-ea"/>
                  <a:sym typeface="+mn-lt"/>
                </a:rPr>
                <a:t>例</a:t>
              </a:r>
              <a:r>
                <a:rPr lang="en-US" altLang="zh-CN" sz="1800" b="1" dirty="0">
                  <a:solidFill>
                    <a:srgbClr val="000000"/>
                  </a:solidFill>
                  <a:latin typeface="+mn-lt"/>
                  <a:ea typeface="+mn-ea"/>
                  <a:cs typeface="+mn-ea"/>
                  <a:sym typeface="+mn-lt"/>
                </a:rPr>
                <a:t>1. </a:t>
              </a:r>
              <a:r>
                <a:rPr lang="zh-CN" altLang="en-US" sz="1800" b="1" dirty="0">
                  <a:solidFill>
                    <a:srgbClr val="000000"/>
                  </a:solidFill>
                  <a:latin typeface="+mn-lt"/>
                  <a:ea typeface="+mn-ea"/>
                  <a:cs typeface="+mn-ea"/>
                  <a:sym typeface="+mn-lt"/>
                </a:rPr>
                <a:t>分别定义元素所占空间、表长、尾元素的位置</a:t>
              </a:r>
              <a:endParaRPr lang="en-US" altLang="zh-CN" sz="1800" b="1" dirty="0">
                <a:solidFill>
                  <a:srgbClr val="000000"/>
                </a:solidFill>
                <a:latin typeface="+mn-lt"/>
                <a:ea typeface="+mn-ea"/>
                <a:cs typeface="+mn-ea"/>
                <a:sym typeface="+mn-lt"/>
              </a:endParaRPr>
            </a:p>
          </p:txBody>
        </p:sp>
      </p:grpSp>
      <p:sp>
        <p:nvSpPr>
          <p:cNvPr id="96" name="文本框 95">
            <a:extLst>
              <a:ext uri="{FF2B5EF4-FFF2-40B4-BE49-F238E27FC236}">
                <a16:creationId xmlns:a16="http://schemas.microsoft.com/office/drawing/2014/main" id="{02708839-4A91-4B50-A997-8616F83543DA}"/>
              </a:ext>
            </a:extLst>
          </p:cNvPr>
          <p:cNvSpPr txBox="1"/>
          <p:nvPr/>
        </p:nvSpPr>
        <p:spPr>
          <a:xfrm>
            <a:off x="3372693" y="2510280"/>
            <a:ext cx="6873240" cy="1862176"/>
          </a:xfrm>
          <a:prstGeom prst="rect">
            <a:avLst/>
          </a:prstGeom>
          <a:noFill/>
        </p:spPr>
        <p:txBody>
          <a:bodyPr wrap="square">
            <a:spAutoFit/>
          </a:bodyPr>
          <a:lstStyle/>
          <a:p>
            <a:pPr>
              <a:lnSpc>
                <a:spcPct val="130000"/>
              </a:lnSpc>
            </a:pPr>
            <a:r>
              <a:rPr lang="en-US" altLang="zh-CN" b="0" dirty="0">
                <a:solidFill>
                  <a:srgbClr val="AF00DB"/>
                </a:solidFill>
                <a:effectLst/>
                <a:latin typeface="Consolas" panose="020B0609020204030204" pitchFamily="49" charset="0"/>
              </a:rPr>
              <a:t>#define</a:t>
            </a:r>
            <a:r>
              <a:rPr lang="en-US" altLang="zh-CN" b="0" dirty="0">
                <a:solidFill>
                  <a:srgbClr val="0000FF"/>
                </a:solidFill>
                <a:effectLst/>
                <a:latin typeface="Consolas" panose="020B0609020204030204" pitchFamily="49" charset="0"/>
              </a:rPr>
              <a:t> </a:t>
            </a:r>
            <a:r>
              <a:rPr lang="en-US" altLang="zh-CN" b="0" dirty="0" err="1">
                <a:solidFill>
                  <a:srgbClr val="0000FF"/>
                </a:solidFill>
                <a:effectLst/>
                <a:latin typeface="Consolas" panose="020B0609020204030204" pitchFamily="49" charset="0"/>
              </a:rPr>
              <a:t>maxleng</a:t>
            </a:r>
            <a:r>
              <a:rPr lang="en-US" altLang="zh-CN" b="0" dirty="0">
                <a:solidFill>
                  <a:srgbClr val="0000FF"/>
                </a:solidFill>
                <a:effectLst/>
                <a:latin typeface="Consolas" panose="020B0609020204030204" pitchFamily="49" charset="0"/>
              </a:rPr>
              <a:t> </a:t>
            </a:r>
            <a:r>
              <a:rPr lang="en-US" altLang="zh-CN" b="0" dirty="0">
                <a:solidFill>
                  <a:srgbClr val="098658"/>
                </a:solidFill>
                <a:effectLst/>
                <a:latin typeface="Consolas" panose="020B0609020204030204" pitchFamily="49" charset="0"/>
              </a:rPr>
              <a:t>100</a:t>
            </a:r>
            <a:endParaRPr lang="en-US" altLang="zh-CN" b="0" dirty="0">
              <a:solidFill>
                <a:srgbClr val="000000"/>
              </a:solidFill>
              <a:effectLst/>
              <a:latin typeface="Consolas" panose="020B0609020204030204" pitchFamily="49" charset="0"/>
            </a:endParaRPr>
          </a:p>
          <a:p>
            <a:pPr>
              <a:lnSpc>
                <a:spcPct val="130000"/>
              </a:lnSpc>
            </a:pP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ElemType</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la</a:t>
            </a:r>
            <a:r>
              <a:rPr lang="en-US" altLang="zh-CN" b="0" dirty="0">
                <a:solidFill>
                  <a:srgbClr val="000000"/>
                </a:solidFill>
                <a:effectLst/>
                <a:latin typeface="Consolas" panose="020B0609020204030204" pitchFamily="49" charset="0"/>
              </a:rPr>
              <a:t>[maxleng+</a:t>
            </a:r>
            <a:r>
              <a:rPr lang="en-US" altLang="zh-CN" b="0" dirty="0">
                <a:solidFill>
                  <a:srgbClr val="098658"/>
                </a:solidFill>
                <a:effectLst/>
                <a:latin typeface="Consolas" panose="020B0609020204030204" pitchFamily="49" charset="0"/>
              </a:rPr>
              <a:t>1</a:t>
            </a:r>
            <a:r>
              <a:rPr lang="en-US" altLang="zh-CN" b="0" dirty="0">
                <a:solidFill>
                  <a:srgbClr val="000000"/>
                </a:solidFill>
                <a:effectLst/>
                <a:latin typeface="Consolas" panose="020B0609020204030204" pitchFamily="49" charset="0"/>
              </a:rPr>
              <a:t>]</a:t>
            </a:r>
            <a:r>
              <a:rPr lang="zh-CN" altLang="en-US" b="0" dirty="0">
                <a:solidFill>
                  <a:srgbClr val="000000"/>
                </a:solidFill>
                <a:effectLst/>
                <a:latin typeface="Consolas" panose="020B0609020204030204" pitchFamily="49" charset="0"/>
              </a:rPr>
              <a:t>；</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下标</a:t>
            </a:r>
            <a:r>
              <a:rPr lang="en-US" altLang="zh-CN" b="0" dirty="0">
                <a:solidFill>
                  <a:srgbClr val="008000"/>
                </a:solidFill>
                <a:effectLst/>
                <a:latin typeface="Consolas" panose="020B0609020204030204" pitchFamily="49" charset="0"/>
              </a:rPr>
              <a:t>:0,1,…,</a:t>
            </a:r>
            <a:r>
              <a:rPr lang="en-US" altLang="zh-CN" b="0" dirty="0" err="1">
                <a:solidFill>
                  <a:srgbClr val="008000"/>
                </a:solidFill>
                <a:effectLst/>
                <a:latin typeface="Consolas" panose="020B0609020204030204" pitchFamily="49" charset="0"/>
              </a:rPr>
              <a:t>maxleng</a:t>
            </a:r>
            <a:endParaRPr lang="en-US" altLang="zh-CN" b="0" dirty="0">
              <a:solidFill>
                <a:srgbClr val="000000"/>
              </a:solidFill>
              <a:effectLst/>
              <a:latin typeface="Consolas" panose="020B0609020204030204" pitchFamily="49" charset="0"/>
            </a:endParaRPr>
          </a:p>
          <a:p>
            <a:pPr>
              <a:lnSpc>
                <a:spcPct val="130000"/>
              </a:lnSpc>
            </a:pP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int</a:t>
            </a:r>
            <a:r>
              <a:rPr lang="en-US" altLang="zh-CN" b="0" dirty="0">
                <a:solidFill>
                  <a:srgbClr val="000000"/>
                </a:solidFill>
                <a:effectLst/>
                <a:latin typeface="Consolas" panose="020B0609020204030204" pitchFamily="49" charset="0"/>
              </a:rPr>
              <a:t> length</a:t>
            </a:r>
            <a:r>
              <a:rPr lang="zh-CN" altLang="en-US"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当前长度</a:t>
            </a:r>
            <a:endParaRPr lang="zh-CN" altLang="en-US" b="0" dirty="0">
              <a:solidFill>
                <a:srgbClr val="000000"/>
              </a:solidFill>
              <a:effectLst/>
              <a:latin typeface="Consolas" panose="020B0609020204030204" pitchFamily="49" charset="0"/>
            </a:endParaRPr>
          </a:p>
          <a:p>
            <a:pPr>
              <a:lnSpc>
                <a:spcPct val="130000"/>
              </a:lnSpc>
            </a:pPr>
            <a:r>
              <a:rPr lang="zh-CN" altLang="en-US"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int</a:t>
            </a:r>
            <a:r>
              <a:rPr lang="en-US" altLang="zh-CN" b="0" dirty="0">
                <a:solidFill>
                  <a:srgbClr val="000000"/>
                </a:solidFill>
                <a:effectLst/>
                <a:latin typeface="Consolas" panose="020B0609020204030204" pitchFamily="49" charset="0"/>
              </a:rPr>
              <a:t> last</a:t>
            </a:r>
            <a:r>
              <a:rPr lang="zh-CN" altLang="en-US"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//a</a:t>
            </a:r>
            <a:r>
              <a:rPr lang="en-US" altLang="zh-CN" b="0" baseline="-25000" dirty="0">
                <a:solidFill>
                  <a:srgbClr val="008000"/>
                </a:solidFill>
                <a:effectLst/>
                <a:latin typeface="Consolas" panose="020B0609020204030204" pitchFamily="49" charset="0"/>
              </a:rPr>
              <a:t>n</a:t>
            </a:r>
            <a:r>
              <a:rPr lang="zh-CN" altLang="en-US" b="0" dirty="0">
                <a:solidFill>
                  <a:srgbClr val="008000"/>
                </a:solidFill>
                <a:effectLst/>
                <a:latin typeface="Consolas" panose="020B0609020204030204" pitchFamily="49" charset="0"/>
              </a:rPr>
              <a:t>的位置</a:t>
            </a:r>
            <a:endParaRPr lang="zh-CN" altLang="en-US" b="0" dirty="0">
              <a:solidFill>
                <a:srgbClr val="000000"/>
              </a:solidFill>
              <a:effectLst/>
              <a:latin typeface="Consolas" panose="020B0609020204030204" pitchFamily="49" charset="0"/>
            </a:endParaRPr>
          </a:p>
          <a:p>
            <a:pPr>
              <a:lnSpc>
                <a:spcPct val="130000"/>
              </a:lnSpc>
            </a:pPr>
            <a:r>
              <a:rPr lang="en-US" altLang="zh-CN" b="0" dirty="0">
                <a:solidFill>
                  <a:srgbClr val="000000"/>
                </a:solidFill>
                <a:effectLst/>
                <a:latin typeface="Consolas" panose="020B0609020204030204" pitchFamily="49" charset="0"/>
              </a:rPr>
              <a:t>}</a:t>
            </a:r>
          </a:p>
        </p:txBody>
      </p:sp>
      <p:graphicFrame>
        <p:nvGraphicFramePr>
          <p:cNvPr id="99" name="Group 106">
            <a:extLst>
              <a:ext uri="{FF2B5EF4-FFF2-40B4-BE49-F238E27FC236}">
                <a16:creationId xmlns:a16="http://schemas.microsoft.com/office/drawing/2014/main" id="{A44463B3-43CD-4824-9F97-9A2BC649EEF4}"/>
              </a:ext>
            </a:extLst>
          </p:cNvPr>
          <p:cNvGraphicFramePr>
            <a:graphicFrameLocks noGrp="1"/>
          </p:cNvGraphicFramePr>
          <p:nvPr>
            <p:extLst>
              <p:ext uri="{D42A27DB-BD31-4B8C-83A1-F6EECF244321}">
                <p14:modId xmlns:p14="http://schemas.microsoft.com/office/powerpoint/2010/main" val="4076408088"/>
              </p:ext>
            </p:extLst>
          </p:nvPr>
        </p:nvGraphicFramePr>
        <p:xfrm>
          <a:off x="1968142" y="4434109"/>
          <a:ext cx="7949166" cy="1138128"/>
        </p:xfrm>
        <a:graphic>
          <a:graphicData uri="http://schemas.openxmlformats.org/drawingml/2006/table">
            <a:tbl>
              <a:tblPr/>
              <a:tblGrid>
                <a:gridCol w="745980">
                  <a:extLst>
                    <a:ext uri="{9D8B030D-6E8A-4147-A177-3AD203B41FA5}">
                      <a16:colId xmlns:a16="http://schemas.microsoft.com/office/drawing/2014/main" val="20000"/>
                    </a:ext>
                  </a:extLst>
                </a:gridCol>
                <a:gridCol w="657955">
                  <a:extLst>
                    <a:ext uri="{9D8B030D-6E8A-4147-A177-3AD203B41FA5}">
                      <a16:colId xmlns:a16="http://schemas.microsoft.com/office/drawing/2014/main" val="20001"/>
                    </a:ext>
                  </a:extLst>
                </a:gridCol>
                <a:gridCol w="722109">
                  <a:extLst>
                    <a:ext uri="{9D8B030D-6E8A-4147-A177-3AD203B41FA5}">
                      <a16:colId xmlns:a16="http://schemas.microsoft.com/office/drawing/2014/main" val="20002"/>
                    </a:ext>
                  </a:extLst>
                </a:gridCol>
                <a:gridCol w="745980">
                  <a:extLst>
                    <a:ext uri="{9D8B030D-6E8A-4147-A177-3AD203B41FA5}">
                      <a16:colId xmlns:a16="http://schemas.microsoft.com/office/drawing/2014/main" val="20003"/>
                    </a:ext>
                  </a:extLst>
                </a:gridCol>
                <a:gridCol w="850418">
                  <a:extLst>
                    <a:ext uri="{9D8B030D-6E8A-4147-A177-3AD203B41FA5}">
                      <a16:colId xmlns:a16="http://schemas.microsoft.com/office/drawing/2014/main" val="20004"/>
                    </a:ext>
                  </a:extLst>
                </a:gridCol>
                <a:gridCol w="850418">
                  <a:extLst>
                    <a:ext uri="{9D8B030D-6E8A-4147-A177-3AD203B41FA5}">
                      <a16:colId xmlns:a16="http://schemas.microsoft.com/office/drawing/2014/main" val="20005"/>
                    </a:ext>
                  </a:extLst>
                </a:gridCol>
                <a:gridCol w="760900">
                  <a:extLst>
                    <a:ext uri="{9D8B030D-6E8A-4147-A177-3AD203B41FA5}">
                      <a16:colId xmlns:a16="http://schemas.microsoft.com/office/drawing/2014/main" val="20006"/>
                    </a:ext>
                  </a:extLst>
                </a:gridCol>
                <a:gridCol w="753440">
                  <a:extLst>
                    <a:ext uri="{9D8B030D-6E8A-4147-A177-3AD203B41FA5}">
                      <a16:colId xmlns:a16="http://schemas.microsoft.com/office/drawing/2014/main" val="20007"/>
                    </a:ext>
                  </a:extLst>
                </a:gridCol>
                <a:gridCol w="930983">
                  <a:extLst>
                    <a:ext uri="{9D8B030D-6E8A-4147-A177-3AD203B41FA5}">
                      <a16:colId xmlns:a16="http://schemas.microsoft.com/office/drawing/2014/main" val="20008"/>
                    </a:ext>
                  </a:extLst>
                </a:gridCol>
                <a:gridCol w="930983">
                  <a:extLst>
                    <a:ext uri="{9D8B030D-6E8A-4147-A177-3AD203B41FA5}">
                      <a16:colId xmlns:a16="http://schemas.microsoft.com/office/drawing/2014/main" val="20009"/>
                    </a:ext>
                  </a:extLst>
                </a:gridCol>
              </a:tblGrid>
              <a:tr h="324568">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2</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i</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tabLst/>
                        <a:defRPr/>
                      </a:pPr>
                      <a:r>
                        <a:rPr kumimoji="1" lang="en-US" altLang="zh-CN" sz="1800" b="1" i="0" u="none" strike="noStrike" kern="1200" cap="none" normalizeH="0" baseline="0" dirty="0">
                          <a:ln>
                            <a:noFill/>
                          </a:ln>
                          <a:solidFill>
                            <a:srgbClr val="000000"/>
                          </a:solidFill>
                          <a:effectLst/>
                          <a:latin typeface="+mn-lt"/>
                          <a:ea typeface="宋体"/>
                          <a:cs typeface="+mn-ea"/>
                          <a:sym typeface="+mn-lt"/>
                        </a:rPr>
                        <a:t>…</a:t>
                      </a: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kern="1200" cap="none" normalizeH="0" baseline="0" dirty="0">
                          <a:ln>
                            <a:noFill/>
                          </a:ln>
                          <a:solidFill>
                            <a:srgbClr val="000000"/>
                          </a:solidFill>
                          <a:effectLst/>
                          <a:latin typeface="+mn-lt"/>
                          <a:ea typeface="宋体"/>
                          <a:cs typeface="+mn-ea"/>
                          <a:sym typeface="+mn-lt"/>
                        </a:rPr>
                        <a:t>a</a:t>
                      </a:r>
                      <a:r>
                        <a:rPr kumimoji="1" lang="en-US" altLang="zh-CN" sz="1800" b="1" i="0" u="none" strike="noStrike" kern="1200" cap="none" normalizeH="0" baseline="-25000" dirty="0">
                          <a:ln>
                            <a:noFill/>
                          </a:ln>
                          <a:solidFill>
                            <a:srgbClr val="000000"/>
                          </a:solidFill>
                          <a:effectLst/>
                          <a:latin typeface="+mn-lt"/>
                          <a:ea typeface="宋体"/>
                          <a:cs typeface="+mn-ea"/>
                          <a:sym typeface="+mn-lt"/>
                        </a:rPr>
                        <a:t>n</a:t>
                      </a:r>
                      <a:endParaRPr kumimoji="1" lang="en-US" altLang="zh-CN" sz="1800" b="1" i="0" u="none" strike="noStrike" kern="1200" cap="none" normalizeH="0" baseline="-25000" noProof="1">
                        <a:ln>
                          <a:noFill/>
                        </a:ln>
                        <a:solidFill>
                          <a:srgbClr val="000000"/>
                        </a:solidFill>
                        <a:effectLst/>
                        <a:latin typeface="+mn-lt"/>
                        <a:ea typeface="宋体"/>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57111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0</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i-1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tabLst/>
                        <a:defRPr/>
                      </a:pPr>
                      <a:r>
                        <a:rPr kumimoji="1" lang="en-US" altLang="zh-CN" sz="1800" b="1" i="0" u="none" strike="noStrike" kern="1200" cap="none" normalizeH="0" baseline="0" dirty="0">
                          <a:ln>
                            <a:noFill/>
                          </a:ln>
                          <a:solidFill>
                            <a:srgbClr val="000000"/>
                          </a:solidFill>
                          <a:effectLst/>
                          <a:latin typeface="+mn-lt"/>
                          <a:ea typeface="宋体"/>
                          <a:cs typeface="+mn-ea"/>
                          <a:sym typeface="+mn-lt"/>
                        </a:rPr>
                        <a:t>n-1</a:t>
                      </a:r>
                      <a:endParaRPr kumimoji="1" lang="en-US" altLang="zh-CN" sz="1800" b="1" i="0" u="none" strike="noStrike" kern="1200" cap="none" normalizeH="0" baseline="0" noProof="1">
                        <a:ln>
                          <a:noFill/>
                        </a:ln>
                        <a:solidFill>
                          <a:srgbClr val="000000"/>
                        </a:solidFill>
                        <a:effectLst/>
                        <a:latin typeface="+mn-lt"/>
                        <a:ea typeface="宋体"/>
                        <a:cs typeface="+mn-ea"/>
                        <a:sym typeface="+mn-lt"/>
                      </a:endParaRPr>
                    </a:p>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tabLst/>
                        <a:defRPr/>
                      </a:pPr>
                      <a:r>
                        <a:rPr kumimoji="1" lang="en-US" altLang="zh-CN" sz="1800" b="1" i="0" u="none" strike="noStrike" kern="1200" cap="none" normalizeH="0" baseline="0" dirty="0">
                          <a:ln>
                            <a:noFill/>
                          </a:ln>
                          <a:solidFill>
                            <a:srgbClr val="000000"/>
                          </a:solidFill>
                          <a:effectLst/>
                          <a:latin typeface="+mn-lt"/>
                          <a:ea typeface="宋体"/>
                          <a:cs typeface="+mn-ea"/>
                          <a:sym typeface="+mn-lt"/>
                        </a:rPr>
                        <a:t>n</a:t>
                      </a:r>
                      <a:endParaRPr kumimoji="1" lang="en-US" altLang="zh-CN" sz="1800" b="1" i="0" u="none" strike="noStrike" kern="1200" cap="none" normalizeH="0" baseline="0" noProof="1">
                        <a:ln>
                          <a:noFill/>
                        </a:ln>
                        <a:solidFill>
                          <a:srgbClr val="000000"/>
                        </a:solidFill>
                        <a:effectLst/>
                        <a:latin typeface="+mn-lt"/>
                        <a:ea typeface="宋体"/>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700" marR="69700" marT="34850" marB="34850"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    …       </a:t>
                      </a:r>
                      <a:r>
                        <a:rPr kumimoji="1" lang="en-US" altLang="zh-CN" sz="1800" b="1" i="0" u="none" strike="noStrike" cap="none" normalizeH="0" baseline="0" dirty="0" err="1">
                          <a:ln>
                            <a:noFill/>
                          </a:ln>
                          <a:solidFill>
                            <a:srgbClr val="000000"/>
                          </a:solidFill>
                          <a:effectLst/>
                          <a:latin typeface="+mn-lt"/>
                          <a:ea typeface="+mn-ea"/>
                          <a:cs typeface="+mn-ea"/>
                          <a:sym typeface="+mn-lt"/>
                        </a:rPr>
                        <a:t>maxleng</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73420" marR="73420" marT="36710" marB="36710"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sp>
        <p:nvSpPr>
          <p:cNvPr id="101" name="文本框 100">
            <a:extLst>
              <a:ext uri="{FF2B5EF4-FFF2-40B4-BE49-F238E27FC236}">
                <a16:creationId xmlns:a16="http://schemas.microsoft.com/office/drawing/2014/main" id="{FD3E48E6-08E9-46B8-B3A6-8BE143247B37}"/>
              </a:ext>
            </a:extLst>
          </p:cNvPr>
          <p:cNvSpPr txBox="1"/>
          <p:nvPr/>
        </p:nvSpPr>
        <p:spPr>
          <a:xfrm>
            <a:off x="1844057" y="5161435"/>
            <a:ext cx="6873240" cy="369332"/>
          </a:xfrm>
          <a:prstGeom prst="rect">
            <a:avLst/>
          </a:prstGeom>
          <a:noFill/>
        </p:spPr>
        <p:txBody>
          <a:bodyPr wrap="square">
            <a:spAutoFit/>
          </a:bodyPr>
          <a:lstStyle/>
          <a:p>
            <a:r>
              <a:rPr kumimoji="1" lang="en-US" altLang="zh-CN" b="1" dirty="0">
                <a:solidFill>
                  <a:srgbClr val="000000"/>
                </a:solidFill>
                <a:cs typeface="+mn-ea"/>
                <a:sym typeface="+mn-lt"/>
              </a:rPr>
              <a:t>l</a:t>
            </a:r>
            <a:r>
              <a:rPr kumimoji="1" lang="en-US" altLang="zh-CN" sz="1800" b="1" i="0" u="none" strike="noStrike" cap="none" normalizeH="0" baseline="0" dirty="0">
                <a:ln>
                  <a:noFill/>
                </a:ln>
                <a:solidFill>
                  <a:srgbClr val="000000"/>
                </a:solidFill>
                <a:effectLst/>
                <a:latin typeface="+mn-lt"/>
                <a:ea typeface="+mn-ea"/>
                <a:cs typeface="+mn-ea"/>
                <a:sym typeface="+mn-lt"/>
              </a:rPr>
              <a:t>ast = length – 1 = n - 1</a:t>
            </a:r>
            <a:endParaRPr lang="zh-CN" altLang="en-US" dirty="0"/>
          </a:p>
        </p:txBody>
      </p:sp>
      <p:sp>
        <p:nvSpPr>
          <p:cNvPr id="102" name="文本框 101">
            <a:extLst>
              <a:ext uri="{FF2B5EF4-FFF2-40B4-BE49-F238E27FC236}">
                <a16:creationId xmlns:a16="http://schemas.microsoft.com/office/drawing/2014/main" id="{A7A84917-08B5-4A9D-A5AA-D912E25D78EE}"/>
              </a:ext>
            </a:extLst>
          </p:cNvPr>
          <p:cNvSpPr txBox="1"/>
          <p:nvPr/>
        </p:nvSpPr>
        <p:spPr>
          <a:xfrm flipH="1">
            <a:off x="1502794" y="5652262"/>
            <a:ext cx="1611293" cy="369332"/>
          </a:xfrm>
          <a:prstGeom prst="rect">
            <a:avLst/>
          </a:prstGeom>
          <a:noFill/>
        </p:spPr>
        <p:txBody>
          <a:bodyPr wrap="square">
            <a:spAutoFit/>
          </a:bodyPr>
          <a:lstStyle/>
          <a:p>
            <a:r>
              <a:rPr kumimoji="1" lang="zh-CN" altLang="en-US" sz="1800" b="1" i="0" u="none" strike="noStrike" cap="none" normalizeH="0" baseline="0" dirty="0">
                <a:ln>
                  <a:noFill/>
                </a:ln>
                <a:solidFill>
                  <a:srgbClr val="000000"/>
                </a:solidFill>
                <a:effectLst/>
                <a:latin typeface="+mn-lt"/>
                <a:ea typeface="+mn-ea"/>
                <a:cs typeface="+mn-ea"/>
                <a:sym typeface="+mn-lt"/>
              </a:rPr>
              <a:t>或</a:t>
            </a:r>
            <a:endParaRPr lang="zh-CN" altLang="en-US" dirty="0"/>
          </a:p>
        </p:txBody>
      </p:sp>
      <p:graphicFrame>
        <p:nvGraphicFramePr>
          <p:cNvPr id="103" name="Group 106">
            <a:extLst>
              <a:ext uri="{FF2B5EF4-FFF2-40B4-BE49-F238E27FC236}">
                <a16:creationId xmlns:a16="http://schemas.microsoft.com/office/drawing/2014/main" id="{167EC779-DFFE-40EA-9A36-87D121A49F9A}"/>
              </a:ext>
            </a:extLst>
          </p:cNvPr>
          <p:cNvGraphicFramePr>
            <a:graphicFrameLocks noGrp="1"/>
          </p:cNvGraphicFramePr>
          <p:nvPr>
            <p:extLst>
              <p:ext uri="{D42A27DB-BD31-4B8C-83A1-F6EECF244321}">
                <p14:modId xmlns:p14="http://schemas.microsoft.com/office/powerpoint/2010/main" val="3642105813"/>
              </p:ext>
            </p:extLst>
          </p:nvPr>
        </p:nvGraphicFramePr>
        <p:xfrm>
          <a:off x="1968142" y="5633890"/>
          <a:ext cx="7915417" cy="866355"/>
        </p:xfrm>
        <a:graphic>
          <a:graphicData uri="http://schemas.openxmlformats.org/drawingml/2006/table">
            <a:tbl>
              <a:tblPr/>
              <a:tblGrid>
                <a:gridCol w="742813">
                  <a:extLst>
                    <a:ext uri="{9D8B030D-6E8A-4147-A177-3AD203B41FA5}">
                      <a16:colId xmlns:a16="http://schemas.microsoft.com/office/drawing/2014/main" val="20000"/>
                    </a:ext>
                  </a:extLst>
                </a:gridCol>
                <a:gridCol w="655162">
                  <a:extLst>
                    <a:ext uri="{9D8B030D-6E8A-4147-A177-3AD203B41FA5}">
                      <a16:colId xmlns:a16="http://schemas.microsoft.com/office/drawing/2014/main" val="20001"/>
                    </a:ext>
                  </a:extLst>
                </a:gridCol>
                <a:gridCol w="719043">
                  <a:extLst>
                    <a:ext uri="{9D8B030D-6E8A-4147-A177-3AD203B41FA5}">
                      <a16:colId xmlns:a16="http://schemas.microsoft.com/office/drawing/2014/main" val="20002"/>
                    </a:ext>
                  </a:extLst>
                </a:gridCol>
                <a:gridCol w="742813">
                  <a:extLst>
                    <a:ext uri="{9D8B030D-6E8A-4147-A177-3AD203B41FA5}">
                      <a16:colId xmlns:a16="http://schemas.microsoft.com/office/drawing/2014/main" val="20003"/>
                    </a:ext>
                  </a:extLst>
                </a:gridCol>
                <a:gridCol w="846808">
                  <a:extLst>
                    <a:ext uri="{9D8B030D-6E8A-4147-A177-3AD203B41FA5}">
                      <a16:colId xmlns:a16="http://schemas.microsoft.com/office/drawing/2014/main" val="20004"/>
                    </a:ext>
                  </a:extLst>
                </a:gridCol>
                <a:gridCol w="846808">
                  <a:extLst>
                    <a:ext uri="{9D8B030D-6E8A-4147-A177-3AD203B41FA5}">
                      <a16:colId xmlns:a16="http://schemas.microsoft.com/office/drawing/2014/main" val="20005"/>
                    </a:ext>
                  </a:extLst>
                </a:gridCol>
                <a:gridCol w="757669">
                  <a:extLst>
                    <a:ext uri="{9D8B030D-6E8A-4147-A177-3AD203B41FA5}">
                      <a16:colId xmlns:a16="http://schemas.microsoft.com/office/drawing/2014/main" val="20006"/>
                    </a:ext>
                  </a:extLst>
                </a:gridCol>
                <a:gridCol w="750241">
                  <a:extLst>
                    <a:ext uri="{9D8B030D-6E8A-4147-A177-3AD203B41FA5}">
                      <a16:colId xmlns:a16="http://schemas.microsoft.com/office/drawing/2014/main" val="20007"/>
                    </a:ext>
                  </a:extLst>
                </a:gridCol>
                <a:gridCol w="927030">
                  <a:extLst>
                    <a:ext uri="{9D8B030D-6E8A-4147-A177-3AD203B41FA5}">
                      <a16:colId xmlns:a16="http://schemas.microsoft.com/office/drawing/2014/main" val="20008"/>
                    </a:ext>
                  </a:extLst>
                </a:gridCol>
                <a:gridCol w="927030">
                  <a:extLst>
                    <a:ext uri="{9D8B030D-6E8A-4147-A177-3AD203B41FA5}">
                      <a16:colId xmlns:a16="http://schemas.microsoft.com/office/drawing/2014/main" val="20009"/>
                    </a:ext>
                  </a:extLst>
                </a:gridCol>
              </a:tblGrid>
              <a:tr h="422936">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kern="1200" cap="none" normalizeH="0" baseline="0" dirty="0">
                          <a:ln>
                            <a:noFill/>
                          </a:ln>
                          <a:solidFill>
                            <a:srgbClr val="000000"/>
                          </a:solidFill>
                          <a:effectLst/>
                          <a:latin typeface="+mn-lt"/>
                          <a:ea typeface="宋体"/>
                          <a:cs typeface="+mn-ea"/>
                          <a:sym typeface="+mn-lt"/>
                        </a:rPr>
                        <a:t>a</a:t>
                      </a:r>
                      <a:r>
                        <a:rPr kumimoji="1" lang="en-US" altLang="zh-CN" sz="1800" b="1" i="0" u="none" strike="noStrike" kern="1200" cap="none" normalizeH="0" baseline="-25000" dirty="0">
                          <a:ln>
                            <a:noFill/>
                          </a:ln>
                          <a:solidFill>
                            <a:srgbClr val="000000"/>
                          </a:solidFill>
                          <a:effectLst/>
                          <a:latin typeface="+mn-lt"/>
                          <a:ea typeface="宋体"/>
                          <a:cs typeface="+mn-ea"/>
                          <a:sym typeface="+mn-lt"/>
                        </a:rPr>
                        <a:t>2</a:t>
                      </a:r>
                      <a:endParaRPr kumimoji="1" lang="en-US" altLang="zh-CN" sz="1800" b="1" i="0" u="none" strike="noStrike" kern="1200" cap="none" normalizeH="0" baseline="-25000" noProof="1">
                        <a:ln>
                          <a:noFill/>
                        </a:ln>
                        <a:solidFill>
                          <a:srgbClr val="000000"/>
                        </a:solidFill>
                        <a:effectLst/>
                        <a:latin typeface="+mn-lt"/>
                        <a:ea typeface="宋体"/>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kern="1200" cap="none" normalizeH="0" baseline="0" dirty="0">
                          <a:ln>
                            <a:noFill/>
                          </a:ln>
                          <a:solidFill>
                            <a:srgbClr val="000000"/>
                          </a:solidFill>
                          <a:effectLst/>
                          <a:latin typeface="+mn-lt"/>
                          <a:ea typeface="宋体"/>
                          <a:cs typeface="+mn-ea"/>
                          <a:sym typeface="+mn-lt"/>
                        </a:rPr>
                        <a:t>…</a:t>
                      </a:r>
                      <a:endParaRPr kumimoji="1" lang="en-US" altLang="zh-CN" sz="1800" b="1" i="0" u="none" strike="noStrike" kern="1200" cap="none" normalizeH="0" baseline="0" noProof="1">
                        <a:ln>
                          <a:noFill/>
                        </a:ln>
                        <a:solidFill>
                          <a:srgbClr val="000000"/>
                        </a:solidFill>
                        <a:effectLst/>
                        <a:latin typeface="+mn-lt"/>
                        <a:ea typeface="宋体"/>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i</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a</a:t>
                      </a:r>
                      <a:r>
                        <a:rPr kumimoji="1" lang="en-US" altLang="zh-CN" sz="1800" b="1" i="0" u="none" strike="noStrike" cap="none" normalizeH="0" baseline="-25000" dirty="0">
                          <a:ln>
                            <a:noFill/>
                          </a:ln>
                          <a:solidFill>
                            <a:srgbClr val="000000"/>
                          </a:solidFill>
                          <a:effectLst/>
                          <a:latin typeface="+mn-lt"/>
                          <a:ea typeface="+mn-ea"/>
                          <a:cs typeface="+mn-ea"/>
                          <a:sym typeface="+mn-lt"/>
                        </a:rPr>
                        <a:t>n</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443419">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0</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i-1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i</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n</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L="69405" marR="69405" marT="34702" marB="34702"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noProof="1">
                          <a:ln>
                            <a:noFill/>
                          </a:ln>
                          <a:solidFill>
                            <a:srgbClr val="000000"/>
                          </a:solidFill>
                          <a:effectLst/>
                          <a:latin typeface="+mn-lt"/>
                          <a:ea typeface="+mn-ea"/>
                          <a:cs typeface="+mn-ea"/>
                          <a:sym typeface="+mn-lt"/>
                        </a:rPr>
                        <a:t>               maxleng</a:t>
                      </a:r>
                    </a:p>
                  </a:txBody>
                  <a:tcPr marL="77534" marR="77534" marT="38767" marB="38767"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sp>
        <p:nvSpPr>
          <p:cNvPr id="104" name="文本框 103">
            <a:extLst>
              <a:ext uri="{FF2B5EF4-FFF2-40B4-BE49-F238E27FC236}">
                <a16:creationId xmlns:a16="http://schemas.microsoft.com/office/drawing/2014/main" id="{56A11E36-7BFA-48B1-9C77-E93DD9E8608F}"/>
              </a:ext>
            </a:extLst>
          </p:cNvPr>
          <p:cNvSpPr txBox="1"/>
          <p:nvPr/>
        </p:nvSpPr>
        <p:spPr>
          <a:xfrm>
            <a:off x="1844057" y="6426605"/>
            <a:ext cx="6873240" cy="369332"/>
          </a:xfrm>
          <a:prstGeom prst="rect">
            <a:avLst/>
          </a:prstGeom>
          <a:noFill/>
        </p:spPr>
        <p:txBody>
          <a:bodyPr wrap="square">
            <a:spAutoFit/>
          </a:bodyPr>
          <a:lstStyle/>
          <a:p>
            <a:r>
              <a:rPr kumimoji="1" lang="en-US" altLang="zh-CN" b="1" dirty="0">
                <a:solidFill>
                  <a:srgbClr val="000000"/>
                </a:solidFill>
                <a:cs typeface="+mn-ea"/>
                <a:sym typeface="+mn-lt"/>
              </a:rPr>
              <a:t>l</a:t>
            </a:r>
            <a:r>
              <a:rPr kumimoji="1" lang="en-US" altLang="zh-CN" sz="1800" b="1" i="0" u="none" strike="noStrike" cap="none" normalizeH="0" baseline="0" dirty="0">
                <a:ln>
                  <a:noFill/>
                </a:ln>
                <a:solidFill>
                  <a:srgbClr val="000000"/>
                </a:solidFill>
                <a:effectLst/>
                <a:latin typeface="+mn-lt"/>
                <a:ea typeface="+mn-ea"/>
                <a:cs typeface="+mn-ea"/>
                <a:sym typeface="+mn-lt"/>
              </a:rPr>
              <a:t>ast = length = n</a:t>
            </a:r>
            <a:endParaRPr lang="zh-CN" altLang="en-US" dirty="0"/>
          </a:p>
        </p:txBody>
      </p:sp>
      <p:sp>
        <p:nvSpPr>
          <p:cNvPr id="113" name="文本框 112">
            <a:extLst>
              <a:ext uri="{FF2B5EF4-FFF2-40B4-BE49-F238E27FC236}">
                <a16:creationId xmlns:a16="http://schemas.microsoft.com/office/drawing/2014/main" id="{D3F33D28-B9CC-4F20-83A4-19EB5D14661D}"/>
              </a:ext>
            </a:extLst>
          </p:cNvPr>
          <p:cNvSpPr txBox="1"/>
          <p:nvPr/>
        </p:nvSpPr>
        <p:spPr>
          <a:xfrm>
            <a:off x="10063586" y="4434109"/>
            <a:ext cx="2022343" cy="923330"/>
          </a:xfrm>
          <a:prstGeom prst="rect">
            <a:avLst/>
          </a:prstGeom>
          <a:noFill/>
          <a:ln w="28575">
            <a:solidFill>
              <a:srgbClr val="FF0000"/>
            </a:solidFill>
          </a:ln>
        </p:spPr>
        <p:txBody>
          <a:bodyPr wrap="square">
            <a:spAutoFit/>
          </a:bodyPr>
          <a:lstStyle/>
          <a:p>
            <a:r>
              <a:rPr kumimoji="1" lang="zh-CN" altLang="en-US" sz="1800" i="0" u="none" strike="noStrike" cap="none" normalizeH="0" baseline="0" dirty="0">
                <a:ln>
                  <a:noFill/>
                </a:ln>
                <a:solidFill>
                  <a:srgbClr val="000000"/>
                </a:solidFill>
                <a:effectLst/>
                <a:latin typeface="+mn-lt"/>
                <a:ea typeface="+mn-ea"/>
                <a:cs typeface="+mn-ea"/>
                <a:sym typeface="+mn-lt"/>
              </a:rPr>
              <a:t>结论：</a:t>
            </a:r>
            <a:endParaRPr kumimoji="1" lang="en-US" altLang="zh-CN" sz="1800" i="0" u="none" strike="noStrike" cap="none" normalizeH="0" baseline="0" dirty="0">
              <a:ln>
                <a:noFill/>
              </a:ln>
              <a:solidFill>
                <a:srgbClr val="000000"/>
              </a:solidFill>
              <a:effectLst/>
              <a:latin typeface="+mn-lt"/>
              <a:ea typeface="+mn-ea"/>
              <a:cs typeface="+mn-ea"/>
              <a:sym typeface="+mn-lt"/>
            </a:endParaRPr>
          </a:p>
          <a:p>
            <a:r>
              <a:rPr kumimoji="1" lang="en-US" altLang="zh-CN" sz="1800" i="0" u="none" strike="noStrike" cap="none" normalizeH="0" baseline="0" dirty="0">
                <a:ln>
                  <a:noFill/>
                </a:ln>
                <a:solidFill>
                  <a:srgbClr val="000000"/>
                </a:solidFill>
                <a:effectLst/>
                <a:latin typeface="+mn-lt"/>
                <a:ea typeface="+mn-ea"/>
                <a:cs typeface="+mn-ea"/>
                <a:sym typeface="+mn-lt"/>
              </a:rPr>
              <a:t>last </a:t>
            </a:r>
            <a:r>
              <a:rPr kumimoji="1" lang="zh-CN" altLang="en-US" sz="1800" i="0" u="none" strike="noStrike" cap="none" normalizeH="0" baseline="0" dirty="0">
                <a:ln>
                  <a:noFill/>
                </a:ln>
                <a:solidFill>
                  <a:srgbClr val="000000"/>
                </a:solidFill>
                <a:effectLst/>
                <a:latin typeface="+mn-lt"/>
                <a:ea typeface="+mn-ea"/>
                <a:cs typeface="+mn-ea"/>
                <a:sym typeface="+mn-lt"/>
              </a:rPr>
              <a:t>和</a:t>
            </a:r>
            <a:r>
              <a:rPr kumimoji="1" lang="en-US" altLang="zh-CN" sz="1800" i="0" u="none" strike="noStrike" cap="none" normalizeH="0" baseline="0" dirty="0" err="1">
                <a:ln>
                  <a:noFill/>
                </a:ln>
                <a:solidFill>
                  <a:srgbClr val="000000"/>
                </a:solidFill>
                <a:effectLst/>
                <a:latin typeface="+mn-lt"/>
                <a:ea typeface="+mn-ea"/>
                <a:cs typeface="+mn-ea"/>
                <a:sym typeface="+mn-lt"/>
              </a:rPr>
              <a:t>lenth</a:t>
            </a:r>
            <a:r>
              <a:rPr kumimoji="1" lang="zh-CN" altLang="en-US" sz="1800" i="0" u="none" strike="noStrike" cap="none" normalizeH="0" baseline="0" dirty="0">
                <a:ln>
                  <a:noFill/>
                </a:ln>
                <a:solidFill>
                  <a:srgbClr val="000000"/>
                </a:solidFill>
                <a:effectLst/>
                <a:latin typeface="+mn-lt"/>
                <a:ea typeface="+mn-ea"/>
                <a:cs typeface="+mn-ea"/>
                <a:sym typeface="+mn-lt"/>
              </a:rPr>
              <a:t>两个变量二取一即可</a:t>
            </a:r>
            <a:endParaRPr lang="zh-CN" altLang="en-US" dirty="0"/>
          </a:p>
        </p:txBody>
      </p:sp>
    </p:spTree>
    <p:extLst>
      <p:ext uri="{BB962C8B-B14F-4D97-AF65-F5344CB8AC3E}">
        <p14:creationId xmlns:p14="http://schemas.microsoft.com/office/powerpoint/2010/main" val="1576903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wipe(left)">
                                      <p:cBhvr>
                                        <p:cTn id="7" dur="500"/>
                                        <p:tgtEl>
                                          <p:spTgt spid="9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1"/>
                                        </p:tgtEl>
                                        <p:attrNameLst>
                                          <p:attrName>style.visibility</p:attrName>
                                        </p:attrNameLst>
                                      </p:cBhvr>
                                      <p:to>
                                        <p:strVal val="visible"/>
                                      </p:to>
                                    </p:set>
                                    <p:animEffect transition="in" filter="fade">
                                      <p:cBhvr>
                                        <p:cTn id="12" dur="500"/>
                                        <p:tgtEl>
                                          <p:spTgt spid="10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wipe(left)">
                                      <p:cBhvr>
                                        <p:cTn id="17" dur="500"/>
                                        <p:tgtEl>
                                          <p:spTgt spid="102"/>
                                        </p:tgtEl>
                                      </p:cBhvr>
                                    </p:animEffect>
                                  </p:childTnLst>
                                </p:cTn>
                              </p:par>
                              <p:par>
                                <p:cTn id="18" presetID="22" presetClass="entr" presetSubtype="8" fill="hold" nodeType="withEffect">
                                  <p:stCondLst>
                                    <p:cond delay="0"/>
                                  </p:stCondLst>
                                  <p:childTnLst>
                                    <p:set>
                                      <p:cBhvr>
                                        <p:cTn id="19" dur="1" fill="hold">
                                          <p:stCondLst>
                                            <p:cond delay="0"/>
                                          </p:stCondLst>
                                        </p:cTn>
                                        <p:tgtEl>
                                          <p:spTgt spid="103"/>
                                        </p:tgtEl>
                                        <p:attrNameLst>
                                          <p:attrName>style.visibility</p:attrName>
                                        </p:attrNameLst>
                                      </p:cBhvr>
                                      <p:to>
                                        <p:strVal val="visible"/>
                                      </p:to>
                                    </p:set>
                                    <p:animEffect transition="in" filter="wipe(left)">
                                      <p:cBhvr>
                                        <p:cTn id="20" dur="500"/>
                                        <p:tgtEl>
                                          <p:spTgt spid="10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4"/>
                                        </p:tgtEl>
                                        <p:attrNameLst>
                                          <p:attrName>style.visibility</p:attrName>
                                        </p:attrNameLst>
                                      </p:cBhvr>
                                      <p:to>
                                        <p:strVal val="visible"/>
                                      </p:to>
                                    </p:set>
                                    <p:animEffect transition="in" filter="fade">
                                      <p:cBhvr>
                                        <p:cTn id="25" dur="500"/>
                                        <p:tgtEl>
                                          <p:spTgt spid="10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3"/>
                                        </p:tgtEl>
                                        <p:attrNameLst>
                                          <p:attrName>style.visibility</p:attrName>
                                        </p:attrNameLst>
                                      </p:cBhvr>
                                      <p:to>
                                        <p:strVal val="visible"/>
                                      </p:to>
                                    </p:set>
                                    <p:animEffect transition="in" filter="fade">
                                      <p:cBhvr>
                                        <p:cTn id="30"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02" grpId="0"/>
      <p:bldP spid="104" grpId="0"/>
      <p:bldP spid="1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822" y="1128981"/>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98" name="文本框 97">
            <a:extLst>
              <a:ext uri="{FF2B5EF4-FFF2-40B4-BE49-F238E27FC236}">
                <a16:creationId xmlns:a16="http://schemas.microsoft.com/office/drawing/2014/main" id="{4910A29A-9514-4184-B012-74A0D5D7D03D}"/>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09" name="Text Box 3">
            <a:extLst>
              <a:ext uri="{FF2B5EF4-FFF2-40B4-BE49-F238E27FC236}">
                <a16:creationId xmlns:a16="http://schemas.microsoft.com/office/drawing/2014/main" id="{F0C0AB33-94FE-475D-8FD5-1A1FB119019A}"/>
              </a:ext>
            </a:extLst>
          </p:cNvPr>
          <p:cNvSpPr txBox="1">
            <a:spLocks noChangeArrowheads="1"/>
          </p:cNvSpPr>
          <p:nvPr/>
        </p:nvSpPr>
        <p:spPr bwMode="auto">
          <a:xfrm>
            <a:off x="1446156" y="2501642"/>
            <a:ext cx="7623273" cy="453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eaLnBrk="0" fontAlgn="base" hangingPunct="0">
              <a:spcAft>
                <a:spcPct val="0"/>
              </a:spcAft>
              <a:buClr>
                <a:srgbClr val="3333CC"/>
              </a:buClr>
              <a:buFont typeface="Wingdings" panose="05000000000000000000" pitchFamily="2" charset="2"/>
              <a:buNone/>
            </a:pPr>
            <a:r>
              <a:rPr lang="en-US" altLang="zh-CN" sz="2000" dirty="0">
                <a:solidFill>
                  <a:srgbClr val="AF00DB"/>
                </a:solidFill>
                <a:latin typeface="Consolas" panose="020B0609020204030204" pitchFamily="49" charset="0"/>
              </a:rPr>
              <a:t>#define</a:t>
            </a:r>
            <a:r>
              <a:rPr lang="en-US" altLang="zh-CN" sz="2000" dirty="0">
                <a:solidFill>
                  <a:srgbClr val="0000FF"/>
                </a:solidFill>
                <a:latin typeface="Consolas" panose="020B0609020204030204" pitchFamily="49" charset="0"/>
              </a:rPr>
              <a:t> </a:t>
            </a:r>
            <a:r>
              <a:rPr lang="en-US" altLang="zh-CN" sz="2000" dirty="0" err="1">
                <a:solidFill>
                  <a:srgbClr val="0000FF"/>
                </a:solidFill>
                <a:latin typeface="Consolas" panose="020B0609020204030204" pitchFamily="49" charset="0"/>
              </a:rPr>
              <a:t>maxleng</a:t>
            </a:r>
            <a:r>
              <a:rPr lang="en-US" altLang="zh-CN" sz="2000" dirty="0">
                <a:solidFill>
                  <a:srgbClr val="0000FF"/>
                </a:solidFill>
                <a:latin typeface="Consolas" panose="020B0609020204030204" pitchFamily="49" charset="0"/>
              </a:rPr>
              <a:t> </a:t>
            </a:r>
            <a:r>
              <a:rPr lang="en-US" altLang="zh-CN" sz="2000" dirty="0">
                <a:solidFill>
                  <a:srgbClr val="098658"/>
                </a:solidFill>
                <a:latin typeface="Consolas" panose="020B0609020204030204" pitchFamily="49" charset="0"/>
              </a:rPr>
              <a:t>100</a:t>
            </a:r>
            <a:endParaRPr lang="en-US" altLang="zh-CN"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typedef</a:t>
            </a:r>
            <a:r>
              <a:rPr lang="en-US" altLang="zh-CN"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struct</a:t>
            </a:r>
            <a:r>
              <a:rPr lang="en-US" altLang="zh-CN" sz="2000" dirty="0">
                <a:solidFill>
                  <a:srgbClr val="000000"/>
                </a:solidFill>
                <a:latin typeface="Consolas" panose="020B0609020204030204" pitchFamily="49" charset="0"/>
              </a:rPr>
              <a:t>     </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 </a:t>
            </a:r>
            <a:r>
              <a:rPr lang="en-US" altLang="zh-CN" sz="2000" dirty="0" err="1">
                <a:solidFill>
                  <a:srgbClr val="000000"/>
                </a:solidFill>
                <a:latin typeface="Consolas" panose="020B0609020204030204" pitchFamily="49" charset="0"/>
              </a:rPr>
              <a:t>ElemType</a:t>
            </a:r>
            <a:r>
              <a:rPr lang="en-US" altLang="zh-CN" sz="2000" dirty="0">
                <a:solidFill>
                  <a:srgbClr val="000000"/>
                </a:solidFill>
                <a:latin typeface="Consolas" panose="020B0609020204030204" pitchFamily="49" charset="0"/>
              </a:rPr>
              <a:t> </a:t>
            </a:r>
            <a:r>
              <a:rPr lang="en-US" altLang="zh-CN" sz="2000" dirty="0" err="1">
                <a:solidFill>
                  <a:srgbClr val="001080"/>
                </a:solidFill>
                <a:latin typeface="Consolas" panose="020B0609020204030204" pitchFamily="49" charset="0"/>
              </a:rPr>
              <a:t>elem</a:t>
            </a:r>
            <a:r>
              <a:rPr lang="en-US" altLang="zh-CN" sz="2000" dirty="0">
                <a:solidFill>
                  <a:srgbClr val="000000"/>
                </a:solidFill>
                <a:latin typeface="Consolas" panose="020B0609020204030204" pitchFamily="49" charset="0"/>
              </a:rPr>
              <a:t>[</a:t>
            </a:r>
            <a:r>
              <a:rPr lang="en-US" altLang="zh-CN" sz="2000" dirty="0" err="1">
                <a:solidFill>
                  <a:srgbClr val="000000"/>
                </a:solidFill>
                <a:latin typeface="Consolas" panose="020B0609020204030204" pitchFamily="49" charset="0"/>
              </a:rPr>
              <a:t>maxleng</a:t>
            </a:r>
            <a:r>
              <a:rPr lang="en-US" altLang="zh-CN" sz="2000" dirty="0">
                <a:solidFill>
                  <a:srgbClr val="000000"/>
                </a:solidFill>
                <a:latin typeface="Consolas" panose="020B0609020204030204" pitchFamily="49" charset="0"/>
              </a:rPr>
              <a:t>]</a:t>
            </a:r>
            <a:r>
              <a:rPr lang="zh-CN" altLang="en-US" sz="2000" dirty="0">
                <a:solidFill>
                  <a:srgbClr val="000000"/>
                </a:solidFill>
                <a:latin typeface="Consolas" panose="020B0609020204030204" pitchFamily="49" charset="0"/>
              </a:rPr>
              <a:t>；</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下标</a:t>
            </a:r>
            <a:r>
              <a:rPr lang="en-US" altLang="zh-CN" sz="2000" dirty="0">
                <a:solidFill>
                  <a:srgbClr val="008000"/>
                </a:solidFill>
                <a:latin typeface="Consolas" panose="020B0609020204030204" pitchFamily="49" charset="0"/>
              </a:rPr>
              <a:t>:0,1,...,maxleng-1</a:t>
            </a:r>
            <a:endParaRPr lang="en-US" altLang="zh-CN"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int</a:t>
            </a:r>
            <a:r>
              <a:rPr lang="en-US" altLang="zh-CN" sz="2000" dirty="0">
                <a:solidFill>
                  <a:srgbClr val="000000"/>
                </a:solidFill>
                <a:latin typeface="Consolas" panose="020B0609020204030204" pitchFamily="49" charset="0"/>
              </a:rPr>
              <a:t> length</a:t>
            </a:r>
            <a:r>
              <a:rPr lang="zh-CN" altLang="en-US" sz="2000" dirty="0">
                <a:solidFill>
                  <a:srgbClr val="000000"/>
                </a:solidFill>
                <a:latin typeface="Consolas" panose="020B0609020204030204" pitchFamily="49" charset="0"/>
              </a:rPr>
              <a:t>；            </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表长</a:t>
            </a:r>
            <a:endParaRPr lang="zh-CN" altLang="en-US"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SqList</a:t>
            </a:r>
            <a:r>
              <a:rPr lang="zh-CN" altLang="en-US" sz="2000" dirty="0">
                <a:solidFill>
                  <a:srgbClr val="000000"/>
                </a:solidFill>
                <a:latin typeface="Consolas" panose="020B0609020204030204" pitchFamily="49" charset="0"/>
              </a:rPr>
              <a:t>；</a:t>
            </a: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SqList</a:t>
            </a:r>
            <a:r>
              <a:rPr lang="en-US" altLang="zh-CN" sz="2000" dirty="0">
                <a:solidFill>
                  <a:srgbClr val="000000"/>
                </a:solidFill>
                <a:latin typeface="Consolas" panose="020B0609020204030204" pitchFamily="49" charset="0"/>
              </a:rPr>
              <a:t> La</a:t>
            </a:r>
            <a:r>
              <a:rPr lang="zh-CN" altLang="en-US" sz="2000" dirty="0">
                <a:solidFill>
                  <a:srgbClr val="000000"/>
                </a:solidFill>
                <a:latin typeface="Consolas" panose="020B0609020204030204" pitchFamily="49" charset="0"/>
              </a:rPr>
              <a:t>；</a:t>
            </a:r>
          </a:p>
          <a:p>
            <a:pPr defTabSz="914400" fontAlgn="base">
              <a:lnSpc>
                <a:spcPct val="130000"/>
              </a:lnSpc>
              <a:spcBef>
                <a:spcPct val="0"/>
              </a:spcBef>
              <a:spcAft>
                <a:spcPct val="0"/>
              </a:spcAft>
              <a:buClrTx/>
              <a:buSzTx/>
              <a:buFontTx/>
              <a:buNone/>
            </a:pPr>
            <a:r>
              <a:rPr lang="zh-CN" altLang="en-US" sz="2000" b="1" dirty="0">
                <a:solidFill>
                  <a:srgbClr val="000000"/>
                </a:solidFill>
                <a:latin typeface="宋体" panose="02010600030101010101" pitchFamily="2" charset="-122"/>
              </a:rPr>
              <a:t>  </a:t>
            </a:r>
            <a:r>
              <a:rPr lang="en-US" altLang="zh-CN" sz="2000" b="1" dirty="0">
                <a:solidFill>
                  <a:srgbClr val="000000"/>
                </a:solidFill>
                <a:latin typeface="宋体" panose="02010600030101010101" pitchFamily="2" charset="-122"/>
              </a:rPr>
              <a:t>..........</a:t>
            </a:r>
          </a:p>
          <a:p>
            <a:pPr defTabSz="914400" fontAlgn="base">
              <a:lnSpc>
                <a:spcPct val="120000"/>
              </a:lnSpc>
              <a:spcBef>
                <a:spcPct val="0"/>
              </a:spcBef>
              <a:spcAft>
                <a:spcPct val="0"/>
              </a:spcAft>
              <a:buClrTx/>
              <a:buSzTx/>
              <a:buFontTx/>
              <a:buNone/>
            </a:pPr>
            <a:r>
              <a:rPr lang="en-US" altLang="zh-CN" sz="2400" b="1" dirty="0">
                <a:solidFill>
                  <a:srgbClr val="000000"/>
                </a:solidFill>
                <a:latin typeface="宋体" panose="02010600030101010101" pitchFamily="2" charset="-122"/>
              </a:rPr>
              <a:t> </a:t>
            </a:r>
            <a:r>
              <a:rPr lang="zh-CN" altLang="en-US" sz="1800" dirty="0">
                <a:solidFill>
                  <a:srgbClr val="000000"/>
                </a:solidFill>
                <a:latin typeface="微软雅黑" panose="020B0503020204020204" pitchFamily="34" charset="-122"/>
                <a:ea typeface="微软雅黑" panose="020B0503020204020204" pitchFamily="34" charset="-122"/>
              </a:rPr>
              <a:t>其中：</a:t>
            </a:r>
            <a:r>
              <a:rPr lang="en-US" altLang="zh-CN" sz="1800" dirty="0">
                <a:solidFill>
                  <a:srgbClr val="000000"/>
                </a:solidFill>
                <a:latin typeface="微软雅黑" panose="020B0503020204020204" pitchFamily="34" charset="-122"/>
                <a:ea typeface="微软雅黑" panose="020B0503020204020204" pitchFamily="34" charset="-122"/>
              </a:rPr>
              <a:t>typedef---</a:t>
            </a:r>
            <a:r>
              <a:rPr lang="zh-CN" altLang="en-US" sz="1800" dirty="0">
                <a:solidFill>
                  <a:srgbClr val="000000"/>
                </a:solidFill>
                <a:latin typeface="微软雅黑" panose="020B0503020204020204" pitchFamily="34" charset="-122"/>
                <a:ea typeface="微软雅黑" panose="020B0503020204020204" pitchFamily="34" charset="-122"/>
              </a:rPr>
              <a:t>别名定义，</a:t>
            </a:r>
            <a:r>
              <a:rPr lang="en-US" altLang="zh-CN" sz="1800" dirty="0" err="1">
                <a:solidFill>
                  <a:srgbClr val="000000"/>
                </a:solidFill>
                <a:latin typeface="微软雅黑" panose="020B0503020204020204" pitchFamily="34" charset="-122"/>
                <a:ea typeface="微软雅黑" panose="020B0503020204020204" pitchFamily="34" charset="-122"/>
              </a:rPr>
              <a:t>SqList</a:t>
            </a:r>
            <a:r>
              <a:rPr lang="en-US" altLang="zh-CN" sz="1800" dirty="0">
                <a:solidFill>
                  <a:srgbClr val="000000"/>
                </a:solidFill>
                <a:latin typeface="微软雅黑" panose="020B0503020204020204" pitchFamily="34" charset="-122"/>
                <a:ea typeface="微软雅黑" panose="020B0503020204020204" pitchFamily="34" charset="-122"/>
              </a:rPr>
              <a:t>----</a:t>
            </a:r>
            <a:r>
              <a:rPr lang="zh-CN" altLang="en-US" sz="1800" dirty="0">
                <a:solidFill>
                  <a:srgbClr val="000000"/>
                </a:solidFill>
                <a:latin typeface="微软雅黑" panose="020B0503020204020204" pitchFamily="34" charset="-122"/>
                <a:ea typeface="微软雅黑" panose="020B0503020204020204" pitchFamily="34" charset="-122"/>
              </a:rPr>
              <a:t>结构类型名  </a:t>
            </a:r>
          </a:p>
          <a:p>
            <a:pPr defTabSz="914400" fontAlgn="base">
              <a:lnSpc>
                <a:spcPct val="120000"/>
              </a:lnSpc>
              <a:spcBef>
                <a:spcPct val="0"/>
              </a:spcBef>
              <a:spcAft>
                <a:spcPct val="0"/>
              </a:spcAft>
              <a:buClrTx/>
              <a:buSzTx/>
              <a:buFontTx/>
              <a:buNone/>
            </a:pPr>
            <a:r>
              <a:rPr lang="zh-CN" altLang="en-US" sz="1800" dirty="0">
                <a:solidFill>
                  <a:srgbClr val="000000"/>
                </a:solidFill>
                <a:latin typeface="微软雅黑" panose="020B0503020204020204" pitchFamily="34" charset="-122"/>
                <a:ea typeface="微软雅黑" panose="020B0503020204020204" pitchFamily="34" charset="-122"/>
              </a:rPr>
              <a:t>            </a:t>
            </a:r>
            <a:r>
              <a:rPr lang="en-US" altLang="zh-CN" sz="1800" dirty="0">
                <a:solidFill>
                  <a:srgbClr val="000000"/>
                </a:solidFill>
                <a:latin typeface="微软雅黑" panose="020B0503020204020204" pitchFamily="34" charset="-122"/>
                <a:ea typeface="微软雅黑" panose="020B0503020204020204" pitchFamily="34" charset="-122"/>
              </a:rPr>
              <a:t>La----</a:t>
            </a:r>
            <a:r>
              <a:rPr lang="zh-CN" altLang="en-US" sz="1800" dirty="0">
                <a:solidFill>
                  <a:srgbClr val="000000"/>
                </a:solidFill>
                <a:latin typeface="微软雅黑" panose="020B0503020204020204" pitchFamily="34" charset="-122"/>
                <a:ea typeface="微软雅黑" panose="020B0503020204020204" pitchFamily="34" charset="-122"/>
              </a:rPr>
              <a:t>结构类型变量名</a:t>
            </a:r>
          </a:p>
          <a:p>
            <a:pPr defTabSz="914400" fontAlgn="base">
              <a:lnSpc>
                <a:spcPct val="120000"/>
              </a:lnSpc>
              <a:spcBef>
                <a:spcPct val="0"/>
              </a:spcBef>
              <a:spcAft>
                <a:spcPct val="0"/>
              </a:spcAft>
              <a:buClrTx/>
              <a:buSzTx/>
              <a:buFontTx/>
              <a:buNone/>
            </a:pPr>
            <a:r>
              <a:rPr lang="zh-CN" altLang="en-US" sz="1800" dirty="0">
                <a:solidFill>
                  <a:srgbClr val="000000"/>
                </a:solidFill>
                <a:latin typeface="微软雅黑" panose="020B0503020204020204" pitchFamily="34" charset="-122"/>
                <a:ea typeface="微软雅黑" panose="020B0503020204020204" pitchFamily="34" charset="-122"/>
              </a:rPr>
              <a:t>            </a:t>
            </a:r>
            <a:r>
              <a:rPr lang="en-US" altLang="zh-CN" sz="1800" dirty="0" err="1">
                <a:solidFill>
                  <a:srgbClr val="000000"/>
                </a:solidFill>
                <a:latin typeface="微软雅黑" panose="020B0503020204020204" pitchFamily="34" charset="-122"/>
                <a:ea typeface="微软雅黑" panose="020B0503020204020204" pitchFamily="34" charset="-122"/>
              </a:rPr>
              <a:t>La.length</a:t>
            </a:r>
            <a:r>
              <a:rPr lang="en-US" altLang="zh-CN" sz="1800" dirty="0">
                <a:solidFill>
                  <a:srgbClr val="000000"/>
                </a:solidFill>
                <a:latin typeface="微软雅黑" panose="020B0503020204020204" pitchFamily="34" charset="-122"/>
                <a:ea typeface="微软雅黑" panose="020B0503020204020204" pitchFamily="34" charset="-122"/>
              </a:rPr>
              <a:t>---</a:t>
            </a:r>
            <a:r>
              <a:rPr lang="zh-CN" altLang="en-US" sz="1800" dirty="0">
                <a:solidFill>
                  <a:srgbClr val="000000"/>
                </a:solidFill>
                <a:latin typeface="微软雅黑" panose="020B0503020204020204" pitchFamily="34" charset="-122"/>
                <a:ea typeface="微软雅黑" panose="020B0503020204020204" pitchFamily="34" charset="-122"/>
              </a:rPr>
              <a:t>表长</a:t>
            </a:r>
          </a:p>
          <a:p>
            <a:pPr defTabSz="914400" fontAlgn="base">
              <a:lnSpc>
                <a:spcPct val="120000"/>
              </a:lnSpc>
              <a:spcBef>
                <a:spcPct val="0"/>
              </a:spcBef>
              <a:spcAft>
                <a:spcPct val="0"/>
              </a:spcAft>
              <a:buClrTx/>
              <a:buSzTx/>
              <a:buFontTx/>
              <a:buNone/>
            </a:pPr>
            <a:r>
              <a:rPr lang="zh-CN" altLang="en-US" sz="1800" dirty="0">
                <a:solidFill>
                  <a:srgbClr val="000000"/>
                </a:solidFill>
                <a:latin typeface="微软雅黑" panose="020B0503020204020204" pitchFamily="34" charset="-122"/>
                <a:ea typeface="微软雅黑" panose="020B0503020204020204" pitchFamily="34" charset="-122"/>
              </a:rPr>
              <a:t>            </a:t>
            </a:r>
            <a:r>
              <a:rPr lang="en-US" altLang="zh-CN" sz="1800" dirty="0" err="1">
                <a:solidFill>
                  <a:srgbClr val="000000"/>
                </a:solidFill>
                <a:latin typeface="微软雅黑" panose="020B0503020204020204" pitchFamily="34" charset="-122"/>
                <a:ea typeface="微软雅黑" panose="020B0503020204020204" pitchFamily="34" charset="-122"/>
              </a:rPr>
              <a:t>La.elem</a:t>
            </a:r>
            <a:r>
              <a:rPr lang="en-US" altLang="zh-CN" sz="1800" dirty="0">
                <a:solidFill>
                  <a:srgbClr val="000000"/>
                </a:solidFill>
                <a:latin typeface="微软雅黑" panose="020B0503020204020204" pitchFamily="34" charset="-122"/>
                <a:ea typeface="微软雅黑" panose="020B0503020204020204" pitchFamily="34" charset="-122"/>
              </a:rPr>
              <a:t>[0]----a1</a:t>
            </a:r>
          </a:p>
          <a:p>
            <a:pPr defTabSz="914400" fontAlgn="base">
              <a:lnSpc>
                <a:spcPct val="120000"/>
              </a:lnSpc>
              <a:spcBef>
                <a:spcPct val="0"/>
              </a:spcBef>
              <a:spcAft>
                <a:spcPct val="0"/>
              </a:spcAft>
              <a:buClrTx/>
              <a:buSzTx/>
              <a:buFontTx/>
              <a:buNone/>
            </a:pPr>
            <a:r>
              <a:rPr lang="en-US" altLang="zh-CN" sz="1800" dirty="0">
                <a:solidFill>
                  <a:srgbClr val="000000"/>
                </a:solidFill>
                <a:latin typeface="微软雅黑" panose="020B0503020204020204" pitchFamily="34" charset="-122"/>
                <a:ea typeface="微软雅黑" panose="020B0503020204020204" pitchFamily="34" charset="-122"/>
              </a:rPr>
              <a:t>            </a:t>
            </a:r>
            <a:r>
              <a:rPr lang="en-US" altLang="zh-CN" sz="1800" dirty="0" err="1">
                <a:solidFill>
                  <a:srgbClr val="000000"/>
                </a:solidFill>
                <a:latin typeface="微软雅黑" panose="020B0503020204020204" pitchFamily="34" charset="-122"/>
                <a:ea typeface="微软雅黑" panose="020B0503020204020204" pitchFamily="34" charset="-122"/>
              </a:rPr>
              <a:t>La.elem</a:t>
            </a:r>
            <a:r>
              <a:rPr lang="en-US" altLang="zh-CN" sz="1800" dirty="0">
                <a:solidFill>
                  <a:srgbClr val="000000"/>
                </a:solidFill>
                <a:latin typeface="微软雅黑" panose="020B0503020204020204" pitchFamily="34" charset="-122"/>
                <a:ea typeface="微软雅黑" panose="020B0503020204020204" pitchFamily="34" charset="-122"/>
              </a:rPr>
              <a:t>[La.length-1]---a</a:t>
            </a:r>
            <a:r>
              <a:rPr lang="en-US" altLang="zh-CN" sz="1800" baseline="-25000" dirty="0">
                <a:solidFill>
                  <a:srgbClr val="000000"/>
                </a:solidFill>
                <a:latin typeface="微软雅黑" panose="020B0503020204020204" pitchFamily="34" charset="-122"/>
                <a:ea typeface="微软雅黑" panose="020B0503020204020204" pitchFamily="34" charset="-122"/>
              </a:rPr>
              <a:t>n</a:t>
            </a:r>
            <a:endParaRPr lang="en-US" altLang="zh-CN" sz="1800" baseline="-25000"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110" name="文本框 4">
            <a:extLst>
              <a:ext uri="{FF2B5EF4-FFF2-40B4-BE49-F238E27FC236}">
                <a16:creationId xmlns:a16="http://schemas.microsoft.com/office/drawing/2014/main" id="{9C7BBA8E-1BBB-4FF7-B24B-5F6A1DD8051F}"/>
              </a:ext>
            </a:extLst>
          </p:cNvPr>
          <p:cNvSpPr txBox="1">
            <a:spLocks noChangeArrowheads="1"/>
          </p:cNvSpPr>
          <p:nvPr/>
        </p:nvSpPr>
        <p:spPr bwMode="auto">
          <a:xfrm>
            <a:off x="3205586" y="1197396"/>
            <a:ext cx="6858000" cy="489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2200" b="1" dirty="0">
                <a:solidFill>
                  <a:srgbClr val="000000"/>
                </a:solidFill>
                <a:latin typeface="+mn-lt"/>
                <a:ea typeface="+mn-ea"/>
                <a:cs typeface="+mn-ea"/>
                <a:sym typeface="+mn-lt"/>
              </a:rPr>
              <a:t>线性表顺序结构在</a:t>
            </a:r>
            <a:r>
              <a:rPr lang="en-US" altLang="zh-CN" sz="2200" b="1" dirty="0">
                <a:solidFill>
                  <a:srgbClr val="000000"/>
                </a:solidFill>
                <a:latin typeface="+mn-lt"/>
                <a:ea typeface="+mn-ea"/>
                <a:cs typeface="+mn-ea"/>
                <a:sym typeface="+mn-lt"/>
              </a:rPr>
              <a:t>C</a:t>
            </a:r>
            <a:r>
              <a:rPr lang="zh-CN" altLang="en-US" sz="2200" b="1" dirty="0">
                <a:solidFill>
                  <a:srgbClr val="000000"/>
                </a:solidFill>
                <a:latin typeface="+mn-lt"/>
                <a:ea typeface="+mn-ea"/>
                <a:cs typeface="+mn-ea"/>
                <a:sym typeface="+mn-lt"/>
              </a:rPr>
              <a:t>语言中的定义（静态分配）</a:t>
            </a:r>
          </a:p>
        </p:txBody>
      </p:sp>
      <p:grpSp>
        <p:nvGrpSpPr>
          <p:cNvPr id="96" name="组合 95">
            <a:extLst>
              <a:ext uri="{FF2B5EF4-FFF2-40B4-BE49-F238E27FC236}">
                <a16:creationId xmlns:a16="http://schemas.microsoft.com/office/drawing/2014/main" id="{5C8255C1-2087-4180-B977-B5856E048C3E}"/>
              </a:ext>
            </a:extLst>
          </p:cNvPr>
          <p:cNvGrpSpPr/>
          <p:nvPr/>
        </p:nvGrpSpPr>
        <p:grpSpPr>
          <a:xfrm>
            <a:off x="1594464" y="1900037"/>
            <a:ext cx="6075739" cy="506086"/>
            <a:chOff x="3190346" y="1961693"/>
            <a:chExt cx="5761630" cy="506086"/>
          </a:xfrm>
        </p:grpSpPr>
        <p:grpSp>
          <p:nvGrpSpPr>
            <p:cNvPr id="97" name="组合 96">
              <a:extLst>
                <a:ext uri="{FF2B5EF4-FFF2-40B4-BE49-F238E27FC236}">
                  <a16:creationId xmlns:a16="http://schemas.microsoft.com/office/drawing/2014/main" id="{49886472-347D-4436-B7CC-9E9DB1EAA5A9}"/>
                </a:ext>
              </a:extLst>
            </p:cNvPr>
            <p:cNvGrpSpPr/>
            <p:nvPr/>
          </p:nvGrpSpPr>
          <p:grpSpPr>
            <a:xfrm>
              <a:off x="3190346" y="1961693"/>
              <a:ext cx="5761630" cy="506086"/>
              <a:chOff x="7613176" y="2241108"/>
              <a:chExt cx="3737652" cy="4235836"/>
            </a:xfrm>
          </p:grpSpPr>
          <p:grpSp>
            <p:nvGrpSpPr>
              <p:cNvPr id="100" name="组合 99">
                <a:extLst>
                  <a:ext uri="{FF2B5EF4-FFF2-40B4-BE49-F238E27FC236}">
                    <a16:creationId xmlns:a16="http://schemas.microsoft.com/office/drawing/2014/main" id="{7B665F26-9BE2-4481-A844-2C5DD7397343}"/>
                  </a:ext>
                </a:extLst>
              </p:cNvPr>
              <p:cNvGrpSpPr/>
              <p:nvPr/>
            </p:nvGrpSpPr>
            <p:grpSpPr>
              <a:xfrm>
                <a:off x="7613176" y="2241108"/>
                <a:ext cx="3600598" cy="4235836"/>
                <a:chOff x="4669152" y="2204864"/>
                <a:chExt cx="2853697" cy="3161994"/>
              </a:xfrm>
            </p:grpSpPr>
            <p:sp>
              <p:nvSpPr>
                <p:cNvPr id="102" name="矩形: 剪去单角 101">
                  <a:extLst>
                    <a:ext uri="{FF2B5EF4-FFF2-40B4-BE49-F238E27FC236}">
                      <a16:creationId xmlns:a16="http://schemas.microsoft.com/office/drawing/2014/main" id="{051E59FE-5C92-4078-BF42-FCBFF2C4E67F}"/>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03" name="矩形 102">
                  <a:extLst>
                    <a:ext uri="{FF2B5EF4-FFF2-40B4-BE49-F238E27FC236}">
                      <a16:creationId xmlns:a16="http://schemas.microsoft.com/office/drawing/2014/main" id="{6B1575E2-203C-4E5E-85E5-BC79F38EC0D0}"/>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04" name="任意多边形: 形状 103">
                  <a:extLst>
                    <a:ext uri="{FF2B5EF4-FFF2-40B4-BE49-F238E27FC236}">
                      <a16:creationId xmlns:a16="http://schemas.microsoft.com/office/drawing/2014/main" id="{D2B0F2AF-CC58-4ADA-8613-6ED29335A289}"/>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sp>
            <p:nvSpPr>
              <p:cNvPr id="101" name="Text Box 114">
                <a:extLst>
                  <a:ext uri="{FF2B5EF4-FFF2-40B4-BE49-F238E27FC236}">
                    <a16:creationId xmlns:a16="http://schemas.microsoft.com/office/drawing/2014/main" id="{F9B123C4-CE18-4027-B65B-906EA5DEE800}"/>
                  </a:ext>
                </a:extLst>
              </p:cNvPr>
              <p:cNvSpPr txBox="1">
                <a:spLocks noChangeArrowheads="1"/>
              </p:cNvSpPr>
              <p:nvPr/>
            </p:nvSpPr>
            <p:spPr bwMode="auto">
              <a:xfrm>
                <a:off x="7750234" y="2799525"/>
                <a:ext cx="3600594" cy="57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endParaRPr kumimoji="0" lang="zh-CN" altLang="en-US" sz="2000" i="0" u="none" strike="noStrike" kern="0" cap="none" spc="0" normalizeH="0" baseline="0" noProof="0" dirty="0">
                  <a:ln>
                    <a:noFill/>
                  </a:ln>
                  <a:solidFill>
                    <a:srgbClr val="000000"/>
                  </a:solidFill>
                  <a:effectLst/>
                  <a:uLnTx/>
                  <a:uFillTx/>
                  <a:latin typeface="+mn-lt"/>
                  <a:ea typeface="+mn-ea"/>
                  <a:cs typeface="+mn-ea"/>
                  <a:sym typeface="+mn-lt"/>
                </a:endParaRPr>
              </a:p>
            </p:txBody>
          </p:sp>
        </p:grpSp>
        <p:sp>
          <p:nvSpPr>
            <p:cNvPr id="99" name="Text Box 98">
              <a:extLst>
                <a:ext uri="{FF2B5EF4-FFF2-40B4-BE49-F238E27FC236}">
                  <a16:creationId xmlns:a16="http://schemas.microsoft.com/office/drawing/2014/main" id="{C6122DCD-C466-48C3-B7F6-D5CF14456BC3}"/>
                </a:ext>
              </a:extLst>
            </p:cNvPr>
            <p:cNvSpPr txBox="1">
              <a:spLocks noChangeArrowheads="1"/>
            </p:cNvSpPr>
            <p:nvPr/>
          </p:nvSpPr>
          <p:spPr bwMode="auto">
            <a:xfrm>
              <a:off x="3295985" y="2015856"/>
              <a:ext cx="5550356"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ct val="0"/>
                </a:spcAft>
                <a:buClrTx/>
                <a:buSzTx/>
                <a:buFontTx/>
                <a:buNone/>
              </a:pPr>
              <a:r>
                <a:rPr lang="zh-CN" altLang="en-US" sz="1800" b="1" dirty="0">
                  <a:solidFill>
                    <a:srgbClr val="000000"/>
                  </a:solidFill>
                  <a:latin typeface="+mj-ea"/>
                  <a:ea typeface="+mj-ea"/>
                  <a:cs typeface="+mn-ea"/>
                  <a:sym typeface="+mn-lt"/>
                </a:rPr>
                <a:t>例</a:t>
              </a:r>
              <a:r>
                <a:rPr lang="en-US" altLang="zh-CN" sz="1800" b="1" dirty="0">
                  <a:solidFill>
                    <a:srgbClr val="000000"/>
                  </a:solidFill>
                  <a:latin typeface="+mj-ea"/>
                  <a:ea typeface="+mj-ea"/>
                  <a:cs typeface="+mn-ea"/>
                  <a:sym typeface="+mn-lt"/>
                </a:rPr>
                <a:t>2. </a:t>
              </a:r>
              <a:r>
                <a:rPr lang="zh-CN" altLang="en-US" sz="1800" b="1" dirty="0">
                  <a:latin typeface="+mj-ea"/>
                  <a:ea typeface="+mj-ea"/>
                </a:rPr>
                <a:t>元素所占空间和表长合并为</a:t>
              </a:r>
              <a:r>
                <a:rPr lang="en-US" altLang="zh-CN" sz="1800" b="1" dirty="0">
                  <a:latin typeface="+mj-ea"/>
                  <a:ea typeface="+mj-ea"/>
                </a:rPr>
                <a:t>C</a:t>
              </a:r>
              <a:r>
                <a:rPr lang="zh-CN" altLang="en-US" sz="1800" b="1" dirty="0">
                  <a:latin typeface="+mj-ea"/>
                  <a:ea typeface="+mj-ea"/>
                </a:rPr>
                <a:t>语言的一个结构类型：</a:t>
              </a:r>
              <a:endParaRPr lang="en-US" altLang="zh-CN" sz="1800" b="1" dirty="0">
                <a:solidFill>
                  <a:srgbClr val="000000"/>
                </a:solidFill>
                <a:latin typeface="+mj-ea"/>
                <a:ea typeface="+mj-ea"/>
                <a:cs typeface="+mn-ea"/>
                <a:sym typeface="+mn-lt"/>
              </a:endParaRPr>
            </a:p>
          </p:txBody>
        </p:sp>
      </p:grpSp>
      <p:sp>
        <p:nvSpPr>
          <p:cNvPr id="105" name="文本框 104">
            <a:extLst>
              <a:ext uri="{FF2B5EF4-FFF2-40B4-BE49-F238E27FC236}">
                <a16:creationId xmlns:a16="http://schemas.microsoft.com/office/drawing/2014/main" id="{BD655BEE-6E9B-4725-8203-4A145EC61F11}"/>
              </a:ext>
            </a:extLst>
          </p:cNvPr>
          <p:cNvSpPr txBox="1"/>
          <p:nvPr/>
        </p:nvSpPr>
        <p:spPr>
          <a:xfrm>
            <a:off x="9174278" y="2985529"/>
            <a:ext cx="2022343" cy="2217658"/>
          </a:xfrm>
          <a:prstGeom prst="rect">
            <a:avLst/>
          </a:prstGeom>
          <a:noFill/>
          <a:ln w="28575">
            <a:solidFill>
              <a:srgbClr val="FF0000"/>
            </a:solidFill>
          </a:ln>
        </p:spPr>
        <p:txBody>
          <a:bodyPr wrap="square">
            <a:spAutoFit/>
          </a:bodyPr>
          <a:lstStyle/>
          <a:p>
            <a:pPr algn="ctr">
              <a:lnSpc>
                <a:spcPct val="130000"/>
              </a:lnSpc>
            </a:pPr>
            <a:r>
              <a:rPr kumimoji="1" lang="zh-CN" altLang="en-US" sz="1800" b="1" i="0" u="none" strike="noStrike" cap="none" normalizeH="0" baseline="0" dirty="0">
                <a:ln>
                  <a:noFill/>
                </a:ln>
                <a:solidFill>
                  <a:srgbClr val="FF0000"/>
                </a:solidFill>
                <a:effectLst/>
                <a:latin typeface="+mn-lt"/>
                <a:ea typeface="+mn-ea"/>
                <a:cs typeface="+mn-ea"/>
                <a:sym typeface="+mn-lt"/>
              </a:rPr>
              <a:t>静态分配：</a:t>
            </a:r>
            <a:endParaRPr kumimoji="1" lang="en-US" altLang="zh-CN" sz="1800" b="1" i="0" u="none" strike="noStrike" cap="none" normalizeH="0" baseline="0" dirty="0">
              <a:ln>
                <a:noFill/>
              </a:ln>
              <a:solidFill>
                <a:srgbClr val="FF0000"/>
              </a:solidFill>
              <a:effectLst/>
              <a:latin typeface="+mn-lt"/>
              <a:ea typeface="+mn-ea"/>
              <a:cs typeface="+mn-ea"/>
              <a:sym typeface="+mn-lt"/>
            </a:endParaRPr>
          </a:p>
          <a:p>
            <a:pPr>
              <a:lnSpc>
                <a:spcPct val="130000"/>
              </a:lnSpc>
            </a:pPr>
            <a:r>
              <a:rPr lang="zh-CN" altLang="en-US" dirty="0"/>
              <a:t>分配了一个固定大小的存储空间之后，若插入的元素超过存储空间的大小，则会发生</a:t>
            </a:r>
            <a:r>
              <a:rPr lang="zh-CN" altLang="en-US" b="1" dirty="0">
                <a:solidFill>
                  <a:srgbClr val="0086EA"/>
                </a:solidFill>
              </a:rPr>
              <a:t>溢出</a:t>
            </a:r>
            <a:r>
              <a:rPr lang="zh-CN" altLang="en-US" dirty="0"/>
              <a:t>。</a:t>
            </a:r>
          </a:p>
        </p:txBody>
      </p:sp>
    </p:spTree>
    <p:extLst>
      <p:ext uri="{BB962C8B-B14F-4D97-AF65-F5344CB8AC3E}">
        <p14:creationId xmlns:p14="http://schemas.microsoft.com/office/powerpoint/2010/main" val="692043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9">
                                            <p:txEl>
                                              <p:pRg st="7" end="7"/>
                                            </p:txEl>
                                          </p:spTgt>
                                        </p:tgtEl>
                                        <p:attrNameLst>
                                          <p:attrName>style.visibility</p:attrName>
                                        </p:attrNameLst>
                                      </p:cBhvr>
                                      <p:to>
                                        <p:strVal val="visible"/>
                                      </p:to>
                                    </p:set>
                                    <p:animEffect transition="in" filter="wipe(left)">
                                      <p:cBhvr>
                                        <p:cTn id="7" dur="500"/>
                                        <p:tgtEl>
                                          <p:spTgt spid="109">
                                            <p:txEl>
                                              <p:pRg st="7" end="7"/>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109">
                                            <p:txEl>
                                              <p:pRg st="8" end="8"/>
                                            </p:txEl>
                                          </p:spTgt>
                                        </p:tgtEl>
                                        <p:attrNameLst>
                                          <p:attrName>style.visibility</p:attrName>
                                        </p:attrNameLst>
                                      </p:cBhvr>
                                      <p:to>
                                        <p:strVal val="visible"/>
                                      </p:to>
                                    </p:set>
                                    <p:animEffect transition="in" filter="wipe(left)">
                                      <p:cBhvr>
                                        <p:cTn id="10" dur="500"/>
                                        <p:tgtEl>
                                          <p:spTgt spid="109">
                                            <p:txEl>
                                              <p:pRg st="8" end="8"/>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109">
                                            <p:txEl>
                                              <p:pRg st="9" end="9"/>
                                            </p:txEl>
                                          </p:spTgt>
                                        </p:tgtEl>
                                        <p:attrNameLst>
                                          <p:attrName>style.visibility</p:attrName>
                                        </p:attrNameLst>
                                      </p:cBhvr>
                                      <p:to>
                                        <p:strVal val="visible"/>
                                      </p:to>
                                    </p:set>
                                    <p:animEffect transition="in" filter="wipe(left)">
                                      <p:cBhvr>
                                        <p:cTn id="13" dur="500"/>
                                        <p:tgtEl>
                                          <p:spTgt spid="109">
                                            <p:txEl>
                                              <p:pRg st="9" end="9"/>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109">
                                            <p:txEl>
                                              <p:pRg st="10" end="10"/>
                                            </p:txEl>
                                          </p:spTgt>
                                        </p:tgtEl>
                                        <p:attrNameLst>
                                          <p:attrName>style.visibility</p:attrName>
                                        </p:attrNameLst>
                                      </p:cBhvr>
                                      <p:to>
                                        <p:strVal val="visible"/>
                                      </p:to>
                                    </p:set>
                                    <p:animEffect transition="in" filter="wipe(left)">
                                      <p:cBhvr>
                                        <p:cTn id="16" dur="500"/>
                                        <p:tgtEl>
                                          <p:spTgt spid="109">
                                            <p:txEl>
                                              <p:pRg st="10" end="10"/>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109">
                                            <p:txEl>
                                              <p:pRg st="11" end="11"/>
                                            </p:txEl>
                                          </p:spTgt>
                                        </p:tgtEl>
                                        <p:attrNameLst>
                                          <p:attrName>style.visibility</p:attrName>
                                        </p:attrNameLst>
                                      </p:cBhvr>
                                      <p:to>
                                        <p:strVal val="visible"/>
                                      </p:to>
                                    </p:set>
                                    <p:animEffect transition="in" filter="wipe(left)">
                                      <p:cBhvr>
                                        <p:cTn id="19" dur="500"/>
                                        <p:tgtEl>
                                          <p:spTgt spid="109">
                                            <p:txEl>
                                              <p:pRg st="11" end="1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5"/>
                                        </p:tgtEl>
                                        <p:attrNameLst>
                                          <p:attrName>style.visibility</p:attrName>
                                        </p:attrNameLst>
                                      </p:cBhvr>
                                      <p:to>
                                        <p:strVal val="visible"/>
                                      </p:to>
                                    </p:set>
                                    <p:animEffect transition="in" filter="fade">
                                      <p:cBhvr>
                                        <p:cTn id="24"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822" y="1128981"/>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98" name="文本框 97">
            <a:extLst>
              <a:ext uri="{FF2B5EF4-FFF2-40B4-BE49-F238E27FC236}">
                <a16:creationId xmlns:a16="http://schemas.microsoft.com/office/drawing/2014/main" id="{4910A29A-9514-4184-B012-74A0D5D7D03D}"/>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10" name="文本框 4">
            <a:extLst>
              <a:ext uri="{FF2B5EF4-FFF2-40B4-BE49-F238E27FC236}">
                <a16:creationId xmlns:a16="http://schemas.microsoft.com/office/drawing/2014/main" id="{9C7BBA8E-1BBB-4FF7-B24B-5F6A1DD8051F}"/>
              </a:ext>
            </a:extLst>
          </p:cNvPr>
          <p:cNvSpPr txBox="1">
            <a:spLocks noChangeArrowheads="1"/>
          </p:cNvSpPr>
          <p:nvPr/>
        </p:nvSpPr>
        <p:spPr bwMode="auto">
          <a:xfrm>
            <a:off x="3205586" y="1197396"/>
            <a:ext cx="6858000" cy="489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2200" b="1" dirty="0">
                <a:solidFill>
                  <a:srgbClr val="000000"/>
                </a:solidFill>
                <a:latin typeface="+mn-lt"/>
                <a:ea typeface="+mn-ea"/>
                <a:cs typeface="+mn-ea"/>
                <a:sym typeface="+mn-lt"/>
              </a:rPr>
              <a:t>线性表顺序结构在</a:t>
            </a:r>
            <a:r>
              <a:rPr lang="en-US" altLang="zh-CN" sz="2200" b="1" dirty="0">
                <a:solidFill>
                  <a:srgbClr val="000000"/>
                </a:solidFill>
                <a:latin typeface="+mn-lt"/>
                <a:ea typeface="+mn-ea"/>
                <a:cs typeface="+mn-ea"/>
                <a:sym typeface="+mn-lt"/>
              </a:rPr>
              <a:t>C</a:t>
            </a:r>
            <a:r>
              <a:rPr lang="zh-CN" altLang="en-US" sz="2200" b="1" dirty="0">
                <a:solidFill>
                  <a:srgbClr val="000000"/>
                </a:solidFill>
                <a:latin typeface="+mn-lt"/>
                <a:ea typeface="+mn-ea"/>
                <a:cs typeface="+mn-ea"/>
                <a:sym typeface="+mn-lt"/>
              </a:rPr>
              <a:t>语言中的定义（动态分配）</a:t>
            </a:r>
          </a:p>
        </p:txBody>
      </p:sp>
      <p:sp>
        <p:nvSpPr>
          <p:cNvPr id="95" name="文本框 6">
            <a:extLst>
              <a:ext uri="{FF2B5EF4-FFF2-40B4-BE49-F238E27FC236}">
                <a16:creationId xmlns:a16="http://schemas.microsoft.com/office/drawing/2014/main" id="{510F5306-FA50-4014-AA27-E26E557B85E2}"/>
              </a:ext>
            </a:extLst>
          </p:cNvPr>
          <p:cNvSpPr txBox="1">
            <a:spLocks noChangeArrowheads="1"/>
          </p:cNvSpPr>
          <p:nvPr/>
        </p:nvSpPr>
        <p:spPr bwMode="auto">
          <a:xfrm>
            <a:off x="4900619" y="5411873"/>
            <a:ext cx="7107739" cy="106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20000"/>
              </a:lnSpc>
              <a:spcBef>
                <a:spcPct val="0"/>
              </a:spcBef>
              <a:spcAft>
                <a:spcPct val="0"/>
              </a:spcAft>
              <a:buFont typeface="Wingdings" panose="05000000000000000000" pitchFamily="2" charset="2"/>
              <a:buNone/>
            </a:pPr>
            <a:r>
              <a:rPr lang="zh-CN" altLang="en-US" sz="1800" dirty="0">
                <a:solidFill>
                  <a:srgbClr val="000000"/>
                </a:solidFill>
                <a:latin typeface="+mn-lt"/>
                <a:ea typeface="+mn-ea"/>
                <a:cs typeface="+mn-ea"/>
                <a:sym typeface="+mn-lt"/>
              </a:rPr>
              <a:t>其中： </a:t>
            </a:r>
            <a:r>
              <a:rPr lang="en-US" altLang="zh-CN" sz="1800" dirty="0">
                <a:solidFill>
                  <a:srgbClr val="000000"/>
                </a:solidFill>
                <a:latin typeface="+mn-lt"/>
                <a:ea typeface="+mn-ea"/>
                <a:cs typeface="+mn-ea"/>
                <a:sym typeface="+mn-lt"/>
              </a:rPr>
              <a:t>typedef--</a:t>
            </a:r>
            <a:r>
              <a:rPr lang="zh-CN" altLang="en-US" sz="1800" dirty="0">
                <a:solidFill>
                  <a:srgbClr val="000000"/>
                </a:solidFill>
                <a:latin typeface="+mn-lt"/>
                <a:ea typeface="+mn-ea"/>
                <a:cs typeface="+mn-ea"/>
                <a:sym typeface="+mn-lt"/>
              </a:rPr>
              <a:t>别名定义         </a:t>
            </a:r>
            <a:r>
              <a:rPr lang="en-US" altLang="zh-CN" sz="1800" dirty="0" err="1">
                <a:solidFill>
                  <a:srgbClr val="000000"/>
                </a:solidFill>
                <a:latin typeface="+mn-lt"/>
                <a:ea typeface="+mn-ea"/>
                <a:cs typeface="+mn-ea"/>
                <a:sym typeface="+mn-lt"/>
              </a:rPr>
              <a:t>SqList</a:t>
            </a:r>
            <a:r>
              <a:rPr lang="en-US" altLang="zh-CN" sz="1800" dirty="0">
                <a:solidFill>
                  <a:srgbClr val="000000"/>
                </a:solidFill>
                <a:latin typeface="+mn-lt"/>
                <a:ea typeface="+mn-ea"/>
                <a:cs typeface="+mn-ea"/>
                <a:sym typeface="+mn-lt"/>
              </a:rPr>
              <a:t>---</a:t>
            </a:r>
            <a:r>
              <a:rPr lang="zh-CN" altLang="en-US" sz="1800" dirty="0">
                <a:solidFill>
                  <a:srgbClr val="000000"/>
                </a:solidFill>
                <a:latin typeface="+mn-lt"/>
                <a:ea typeface="+mn-ea"/>
                <a:cs typeface="+mn-ea"/>
                <a:sym typeface="+mn-lt"/>
              </a:rPr>
              <a:t>结构类型名  </a:t>
            </a:r>
          </a:p>
          <a:p>
            <a:pPr defTabSz="914400" fontAlgn="base">
              <a:lnSpc>
                <a:spcPct val="120000"/>
              </a:lnSpc>
              <a:spcBef>
                <a:spcPct val="0"/>
              </a:spcBef>
              <a:spcAft>
                <a:spcPct val="0"/>
              </a:spcAft>
              <a:buFont typeface="Wingdings" panose="05000000000000000000" pitchFamily="2" charset="2"/>
              <a:buNone/>
            </a:pPr>
            <a:r>
              <a:rPr lang="zh-CN" altLang="en-US" sz="1800" dirty="0">
                <a:solidFill>
                  <a:srgbClr val="000000"/>
                </a:solidFill>
                <a:latin typeface="+mn-lt"/>
                <a:ea typeface="+mn-ea"/>
                <a:cs typeface="+mn-ea"/>
                <a:sym typeface="+mn-lt"/>
              </a:rPr>
              <a:t>             </a:t>
            </a:r>
            <a:r>
              <a:rPr lang="en-US" altLang="zh-CN" sz="1800" dirty="0" err="1">
                <a:solidFill>
                  <a:srgbClr val="000000"/>
                </a:solidFill>
                <a:latin typeface="+mn-lt"/>
                <a:ea typeface="+mn-ea"/>
                <a:cs typeface="+mn-ea"/>
                <a:sym typeface="+mn-lt"/>
              </a:rPr>
              <a:t>Lb</a:t>
            </a:r>
            <a:r>
              <a:rPr lang="en-US" altLang="zh-CN" sz="1800" dirty="0">
                <a:solidFill>
                  <a:srgbClr val="000000"/>
                </a:solidFill>
                <a:latin typeface="+mn-lt"/>
                <a:ea typeface="+mn-ea"/>
                <a:cs typeface="+mn-ea"/>
                <a:sym typeface="+mn-lt"/>
              </a:rPr>
              <a:t>---</a:t>
            </a:r>
            <a:r>
              <a:rPr lang="zh-CN" altLang="en-US" sz="1800" dirty="0">
                <a:solidFill>
                  <a:srgbClr val="000000"/>
                </a:solidFill>
                <a:latin typeface="+mn-lt"/>
                <a:ea typeface="+mn-ea"/>
                <a:cs typeface="+mn-ea"/>
                <a:sym typeface="+mn-lt"/>
              </a:rPr>
              <a:t>结构类型变量名   </a:t>
            </a:r>
            <a:r>
              <a:rPr lang="en-US" altLang="zh-CN" sz="1800" dirty="0" err="1">
                <a:solidFill>
                  <a:srgbClr val="000000"/>
                </a:solidFill>
                <a:latin typeface="+mn-lt"/>
                <a:ea typeface="+mn-ea"/>
                <a:cs typeface="+mn-ea"/>
                <a:sym typeface="+mn-lt"/>
              </a:rPr>
              <a:t>Lb.length</a:t>
            </a:r>
            <a:r>
              <a:rPr lang="en-US" altLang="zh-CN" sz="1800" dirty="0">
                <a:solidFill>
                  <a:srgbClr val="000000"/>
                </a:solidFill>
                <a:latin typeface="+mn-lt"/>
                <a:ea typeface="+mn-ea"/>
                <a:cs typeface="+mn-ea"/>
                <a:sym typeface="+mn-lt"/>
              </a:rPr>
              <a:t>---</a:t>
            </a:r>
            <a:r>
              <a:rPr lang="zh-CN" altLang="en-US" sz="1800" dirty="0">
                <a:solidFill>
                  <a:srgbClr val="000000"/>
                </a:solidFill>
                <a:latin typeface="+mn-lt"/>
                <a:ea typeface="+mn-ea"/>
                <a:cs typeface="+mn-ea"/>
                <a:sym typeface="+mn-lt"/>
              </a:rPr>
              <a:t>表长</a:t>
            </a:r>
          </a:p>
          <a:p>
            <a:pPr defTabSz="914400" fontAlgn="base">
              <a:lnSpc>
                <a:spcPct val="120000"/>
              </a:lnSpc>
              <a:spcBef>
                <a:spcPct val="0"/>
              </a:spcBef>
              <a:spcAft>
                <a:spcPct val="0"/>
              </a:spcAft>
              <a:buFont typeface="Wingdings" panose="05000000000000000000" pitchFamily="2" charset="2"/>
              <a:buNone/>
            </a:pPr>
            <a:r>
              <a:rPr lang="zh-CN" altLang="en-US" sz="1800" dirty="0">
                <a:solidFill>
                  <a:srgbClr val="000000"/>
                </a:solidFill>
                <a:latin typeface="+mn-lt"/>
                <a:ea typeface="+mn-ea"/>
                <a:cs typeface="+mn-ea"/>
                <a:sym typeface="+mn-lt"/>
              </a:rPr>
              <a:t>             </a:t>
            </a:r>
            <a:r>
              <a:rPr lang="en-US" altLang="zh-CN" sz="1800" dirty="0" err="1">
                <a:solidFill>
                  <a:srgbClr val="000000"/>
                </a:solidFill>
                <a:latin typeface="+mn-lt"/>
                <a:ea typeface="+mn-ea"/>
                <a:cs typeface="+mn-ea"/>
                <a:sym typeface="+mn-lt"/>
              </a:rPr>
              <a:t>Lb.elem</a:t>
            </a:r>
            <a:r>
              <a:rPr lang="en-US" altLang="zh-CN" sz="1800" dirty="0">
                <a:solidFill>
                  <a:srgbClr val="000000"/>
                </a:solidFill>
                <a:latin typeface="+mn-lt"/>
                <a:ea typeface="+mn-ea"/>
                <a:cs typeface="+mn-ea"/>
                <a:sym typeface="+mn-lt"/>
              </a:rPr>
              <a:t>[0]---a</a:t>
            </a:r>
            <a:r>
              <a:rPr lang="en-US" altLang="zh-CN" sz="1800" baseline="-25000" dirty="0">
                <a:solidFill>
                  <a:srgbClr val="000000"/>
                </a:solidFill>
                <a:latin typeface="+mn-lt"/>
                <a:ea typeface="+mn-ea"/>
                <a:cs typeface="+mn-ea"/>
                <a:sym typeface="+mn-lt"/>
              </a:rPr>
              <a:t>1 </a:t>
            </a:r>
            <a:r>
              <a:rPr lang="en-US" altLang="zh-CN" sz="1800" dirty="0">
                <a:solidFill>
                  <a:srgbClr val="000000"/>
                </a:solidFill>
                <a:latin typeface="+mn-lt"/>
                <a:ea typeface="+mn-ea"/>
                <a:cs typeface="+mn-ea"/>
                <a:sym typeface="+mn-lt"/>
              </a:rPr>
              <a:t>             </a:t>
            </a:r>
            <a:r>
              <a:rPr lang="en-US" altLang="zh-CN" sz="1800" dirty="0" err="1">
                <a:solidFill>
                  <a:srgbClr val="000000"/>
                </a:solidFill>
                <a:latin typeface="+mn-lt"/>
                <a:ea typeface="+mn-ea"/>
                <a:cs typeface="+mn-ea"/>
                <a:sym typeface="+mn-lt"/>
              </a:rPr>
              <a:t>Lb.elem</a:t>
            </a:r>
            <a:r>
              <a:rPr lang="en-US" altLang="zh-CN" sz="1800" dirty="0">
                <a:solidFill>
                  <a:srgbClr val="000000"/>
                </a:solidFill>
                <a:latin typeface="+mn-lt"/>
                <a:ea typeface="+mn-ea"/>
                <a:cs typeface="+mn-ea"/>
                <a:sym typeface="+mn-lt"/>
              </a:rPr>
              <a:t>[Lb.length-1]--a</a:t>
            </a:r>
            <a:r>
              <a:rPr lang="en-US" altLang="zh-CN" sz="1800" baseline="-25000" dirty="0">
                <a:solidFill>
                  <a:srgbClr val="000000"/>
                </a:solidFill>
                <a:latin typeface="+mn-lt"/>
                <a:ea typeface="+mn-ea"/>
                <a:cs typeface="+mn-ea"/>
                <a:sym typeface="+mn-lt"/>
              </a:rPr>
              <a:t>n</a:t>
            </a:r>
            <a:r>
              <a:rPr lang="en-US" altLang="zh-CN" sz="1800" dirty="0">
                <a:solidFill>
                  <a:srgbClr val="000000"/>
                </a:solidFill>
                <a:latin typeface="+mn-lt"/>
                <a:ea typeface="+mn-ea"/>
                <a:cs typeface="+mn-ea"/>
                <a:sym typeface="+mn-lt"/>
              </a:rPr>
              <a:t>  </a:t>
            </a:r>
          </a:p>
        </p:txBody>
      </p:sp>
      <p:sp>
        <p:nvSpPr>
          <p:cNvPr id="96" name="Rectangle 2">
            <a:extLst>
              <a:ext uri="{FF2B5EF4-FFF2-40B4-BE49-F238E27FC236}">
                <a16:creationId xmlns:a16="http://schemas.microsoft.com/office/drawing/2014/main" id="{CAFEFE51-6A00-45C1-9EF7-17B5033EB08C}"/>
              </a:ext>
            </a:extLst>
          </p:cNvPr>
          <p:cNvSpPr>
            <a:spLocks noChangeArrowheads="1"/>
          </p:cNvSpPr>
          <p:nvPr/>
        </p:nvSpPr>
        <p:spPr bwMode="auto">
          <a:xfrm>
            <a:off x="4657136" y="1920192"/>
            <a:ext cx="7171519" cy="3167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eaLnBrk="0" fontAlgn="base" hangingPunct="0">
              <a:spcAft>
                <a:spcPct val="0"/>
              </a:spcAft>
              <a:buClr>
                <a:srgbClr val="3333CC"/>
              </a:buClr>
              <a:buFont typeface="Wingdings" panose="05000000000000000000" pitchFamily="2" charset="2"/>
              <a:buNone/>
            </a:pPr>
            <a:r>
              <a:rPr lang="zh-CN" altLang="en-US" sz="2000" b="1" dirty="0">
                <a:solidFill>
                  <a:srgbClr val="000000"/>
                </a:solidFill>
                <a:latin typeface="宋体" panose="02010600030101010101" pitchFamily="2" charset="-122"/>
              </a:rPr>
              <a:t> </a:t>
            </a:r>
            <a:r>
              <a:rPr lang="en-US" altLang="zh-CN" sz="2000" dirty="0">
                <a:solidFill>
                  <a:srgbClr val="AF00DB"/>
                </a:solidFill>
                <a:latin typeface="Consolas" panose="020B0609020204030204" pitchFamily="49" charset="0"/>
              </a:rPr>
              <a:t>#define</a:t>
            </a:r>
            <a:r>
              <a:rPr lang="en-US" altLang="zh-CN" sz="2000" dirty="0">
                <a:solidFill>
                  <a:srgbClr val="0000FF"/>
                </a:solidFill>
                <a:latin typeface="Consolas" panose="020B0609020204030204" pitchFamily="49" charset="0"/>
              </a:rPr>
              <a:t> LIST_INIT_SIZE </a:t>
            </a:r>
            <a:r>
              <a:rPr lang="en-US" altLang="zh-CN" sz="2000" dirty="0">
                <a:solidFill>
                  <a:srgbClr val="098658"/>
                </a:solidFill>
                <a:latin typeface="Consolas" panose="020B0609020204030204" pitchFamily="49" charset="0"/>
              </a:rPr>
              <a:t>100</a:t>
            </a:r>
            <a:endParaRPr lang="en-US" altLang="zh-CN"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FF"/>
                </a:solidFill>
                <a:latin typeface="Consolas" panose="020B0609020204030204" pitchFamily="49" charset="0"/>
              </a:rPr>
              <a:t> </a:t>
            </a:r>
            <a:r>
              <a:rPr lang="en-US" altLang="zh-CN" sz="2000" dirty="0">
                <a:solidFill>
                  <a:srgbClr val="AF00DB"/>
                </a:solidFill>
                <a:latin typeface="Consolas" panose="020B0609020204030204" pitchFamily="49" charset="0"/>
              </a:rPr>
              <a:t>#define</a:t>
            </a:r>
            <a:r>
              <a:rPr lang="en-US" altLang="zh-CN" sz="2000" dirty="0">
                <a:solidFill>
                  <a:srgbClr val="0000FF"/>
                </a:solidFill>
                <a:latin typeface="Consolas" panose="020B0609020204030204" pitchFamily="49" charset="0"/>
              </a:rPr>
              <a:t> LISTINCREMENT </a:t>
            </a:r>
            <a:r>
              <a:rPr lang="en-US" altLang="zh-CN" sz="2000" dirty="0">
                <a:solidFill>
                  <a:srgbClr val="098658"/>
                </a:solidFill>
                <a:latin typeface="Consolas" panose="020B0609020204030204" pitchFamily="49" charset="0"/>
              </a:rPr>
              <a:t>10</a:t>
            </a:r>
            <a:endParaRPr lang="en-US" altLang="zh-CN"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typedef</a:t>
            </a:r>
            <a:r>
              <a:rPr lang="en-US" altLang="zh-CN"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struct</a:t>
            </a:r>
            <a:r>
              <a:rPr lang="en-US" altLang="zh-CN" sz="2000" dirty="0">
                <a:solidFill>
                  <a:srgbClr val="000000"/>
                </a:solidFill>
                <a:latin typeface="Consolas" panose="020B0609020204030204" pitchFamily="49" charset="0"/>
              </a:rPr>
              <a:t>     </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 </a:t>
            </a:r>
            <a:r>
              <a:rPr lang="en-US" altLang="zh-CN" sz="2000" dirty="0" err="1">
                <a:solidFill>
                  <a:srgbClr val="000000"/>
                </a:solidFill>
                <a:latin typeface="Consolas" panose="020B0609020204030204" pitchFamily="49" charset="0"/>
              </a:rPr>
              <a:t>ElemType</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elem</a:t>
            </a:r>
            <a:r>
              <a:rPr lang="zh-CN" altLang="en-US" sz="2000" dirty="0">
                <a:solidFill>
                  <a:srgbClr val="000000"/>
                </a:solidFill>
                <a:latin typeface="Consolas" panose="020B0609020204030204" pitchFamily="49" charset="0"/>
              </a:rPr>
              <a:t>；</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存储空间基地址</a:t>
            </a:r>
            <a:endParaRPr lang="zh-CN" altLang="en-US"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int</a:t>
            </a:r>
            <a:r>
              <a:rPr lang="en-US" altLang="zh-CN" sz="2000" dirty="0">
                <a:solidFill>
                  <a:srgbClr val="000000"/>
                </a:solidFill>
                <a:latin typeface="Consolas" panose="020B0609020204030204" pitchFamily="49" charset="0"/>
              </a:rPr>
              <a:t> length</a:t>
            </a:r>
            <a:r>
              <a:rPr lang="zh-CN" altLang="en-US" sz="2000" dirty="0">
                <a:solidFill>
                  <a:srgbClr val="000000"/>
                </a:solidFill>
                <a:latin typeface="Consolas" panose="020B0609020204030204" pitchFamily="49" charset="0"/>
              </a:rPr>
              <a:t>；    </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表长</a:t>
            </a:r>
            <a:endParaRPr lang="zh-CN" altLang="en-US"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a:solidFill>
                  <a:srgbClr val="0000FF"/>
                </a:solidFill>
                <a:latin typeface="Consolas" panose="020B0609020204030204" pitchFamily="49" charset="0"/>
              </a:rPr>
              <a:t>int</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listsize</a:t>
            </a:r>
            <a:r>
              <a:rPr lang="en-US" altLang="zh-CN" sz="2000" dirty="0">
                <a:solidFill>
                  <a:srgbClr val="000000"/>
                </a:solidFill>
                <a:latin typeface="Consolas" panose="020B0609020204030204" pitchFamily="49" charset="0"/>
              </a:rPr>
              <a:t>;   </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当前分配的存储容量</a:t>
            </a:r>
            <a:endParaRPr lang="zh-CN" altLang="en-US"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（以</a:t>
            </a:r>
            <a:r>
              <a:rPr lang="en-US" altLang="zh-CN" sz="2000" dirty="0" err="1">
                <a:solidFill>
                  <a:srgbClr val="008000"/>
                </a:solidFill>
                <a:latin typeface="Consolas" panose="020B0609020204030204" pitchFamily="49" charset="0"/>
              </a:rPr>
              <a:t>sizeof</a:t>
            </a:r>
            <a:r>
              <a:rPr lang="en-US" altLang="zh-CN" sz="2000" dirty="0">
                <a:solidFill>
                  <a:srgbClr val="008000"/>
                </a:solidFill>
                <a:latin typeface="Consolas" panose="020B0609020204030204" pitchFamily="49" charset="0"/>
              </a:rPr>
              <a:t>(</a:t>
            </a:r>
            <a:r>
              <a:rPr lang="en-US" altLang="zh-CN" sz="2000" dirty="0" err="1">
                <a:solidFill>
                  <a:srgbClr val="008000"/>
                </a:solidFill>
                <a:latin typeface="Consolas" panose="020B0609020204030204" pitchFamily="49" charset="0"/>
              </a:rPr>
              <a:t>ElemType</a:t>
            </a:r>
            <a:r>
              <a:rPr lang="en-US" altLang="zh-CN" sz="2000" dirty="0">
                <a:solidFill>
                  <a:srgbClr val="008000"/>
                </a:solidFill>
                <a:latin typeface="Consolas" panose="020B0609020204030204" pitchFamily="49" charset="0"/>
              </a:rPr>
              <a:t>)</a:t>
            </a:r>
            <a:r>
              <a:rPr lang="zh-CN" altLang="en-US" sz="2000" dirty="0">
                <a:solidFill>
                  <a:srgbClr val="008000"/>
                </a:solidFill>
                <a:latin typeface="Consolas" panose="020B0609020204030204" pitchFamily="49" charset="0"/>
              </a:rPr>
              <a:t>为单位</a:t>
            </a:r>
            <a:endParaRPr lang="zh-CN" altLang="en-US" sz="2000" dirty="0">
              <a:solidFill>
                <a:srgbClr val="000000"/>
              </a:solidFill>
              <a:latin typeface="Consolas" panose="020B0609020204030204" pitchFamily="49" charset="0"/>
            </a:endParaRP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SqList</a:t>
            </a:r>
            <a:r>
              <a:rPr lang="zh-CN" altLang="en-US" sz="2000" dirty="0">
                <a:solidFill>
                  <a:srgbClr val="000000"/>
                </a:solidFill>
                <a:latin typeface="Consolas" panose="020B0609020204030204" pitchFamily="49" charset="0"/>
              </a:rPr>
              <a:t>；</a:t>
            </a:r>
          </a:p>
          <a:p>
            <a:pPr defTabSz="914400" eaLnBrk="0" fontAlgn="base" hangingPunct="0">
              <a:spcAft>
                <a:spcPct val="0"/>
              </a:spcAft>
              <a:buClr>
                <a:srgbClr val="3333CC"/>
              </a:buClr>
              <a:buFont typeface="Wingdings" panose="05000000000000000000" pitchFamily="2" charset="2"/>
              <a:buNone/>
            </a:pPr>
            <a:r>
              <a:rPr lang="zh-CN" altLang="en-US"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SqList</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Lb</a:t>
            </a:r>
            <a:r>
              <a:rPr lang="zh-CN" altLang="en-US" sz="2000" dirty="0">
                <a:solidFill>
                  <a:srgbClr val="000000"/>
                </a:solidFill>
                <a:latin typeface="Consolas" panose="020B0609020204030204" pitchFamily="49" charset="0"/>
              </a:rPr>
              <a:t>；</a:t>
            </a:r>
            <a:endParaRPr lang="en-US" altLang="zh-CN" sz="2000" b="1" dirty="0">
              <a:solidFill>
                <a:srgbClr val="000000"/>
              </a:solidFill>
              <a:latin typeface="宋体" panose="02010600030101010101" pitchFamily="2" charset="-122"/>
            </a:endParaRPr>
          </a:p>
        </p:txBody>
      </p:sp>
      <p:sp>
        <p:nvSpPr>
          <p:cNvPr id="97" name="文本框 96">
            <a:extLst>
              <a:ext uri="{FF2B5EF4-FFF2-40B4-BE49-F238E27FC236}">
                <a16:creationId xmlns:a16="http://schemas.microsoft.com/office/drawing/2014/main" id="{D2D801A6-A71F-42FD-8202-79B6EB3D7A79}"/>
              </a:ext>
            </a:extLst>
          </p:cNvPr>
          <p:cNvSpPr txBox="1"/>
          <p:nvPr/>
        </p:nvSpPr>
        <p:spPr>
          <a:xfrm>
            <a:off x="1117488" y="2360897"/>
            <a:ext cx="2601896" cy="2937856"/>
          </a:xfrm>
          <a:prstGeom prst="rect">
            <a:avLst/>
          </a:prstGeom>
          <a:noFill/>
          <a:ln w="28575">
            <a:solidFill>
              <a:srgbClr val="FF0000"/>
            </a:solidFill>
          </a:ln>
        </p:spPr>
        <p:txBody>
          <a:bodyPr wrap="square">
            <a:spAutoFit/>
          </a:bodyPr>
          <a:lstStyle/>
          <a:p>
            <a:pPr algn="ctr">
              <a:lnSpc>
                <a:spcPct val="130000"/>
              </a:lnSpc>
            </a:pPr>
            <a:r>
              <a:rPr kumimoji="1" lang="zh-CN" altLang="en-US" b="1" dirty="0">
                <a:solidFill>
                  <a:srgbClr val="FF0000"/>
                </a:solidFill>
                <a:cs typeface="+mn-ea"/>
                <a:sym typeface="+mn-lt"/>
              </a:rPr>
              <a:t>动态</a:t>
            </a:r>
            <a:r>
              <a:rPr kumimoji="1" lang="zh-CN" altLang="en-US" sz="1800" b="1" i="0" u="none" strike="noStrike" cap="none" normalizeH="0" baseline="0" dirty="0">
                <a:ln>
                  <a:noFill/>
                </a:ln>
                <a:solidFill>
                  <a:srgbClr val="FF0000"/>
                </a:solidFill>
                <a:effectLst/>
                <a:latin typeface="+mn-lt"/>
                <a:ea typeface="+mn-ea"/>
                <a:cs typeface="+mn-ea"/>
                <a:sym typeface="+mn-lt"/>
              </a:rPr>
              <a:t>分配：</a:t>
            </a:r>
            <a:endParaRPr kumimoji="1" lang="en-US" altLang="zh-CN" sz="1800" b="1" i="0" u="none" strike="noStrike" cap="none" normalizeH="0" baseline="0" dirty="0">
              <a:ln>
                <a:noFill/>
              </a:ln>
              <a:solidFill>
                <a:srgbClr val="FF0000"/>
              </a:solidFill>
              <a:effectLst/>
              <a:latin typeface="+mn-lt"/>
              <a:ea typeface="+mn-ea"/>
              <a:cs typeface="+mn-ea"/>
              <a:sym typeface="+mn-lt"/>
            </a:endParaRPr>
          </a:p>
          <a:p>
            <a:pPr>
              <a:lnSpc>
                <a:spcPct val="130000"/>
              </a:lnSpc>
            </a:pPr>
            <a:r>
              <a:rPr lang="zh-CN" altLang="en-US" dirty="0"/>
              <a:t>当数据元素的大小超过所分配的存储空间的大小的时候，可以在内存空间再找一片更大的连续的空间对它进行重新分配，将所有的数据元素放进去。</a:t>
            </a:r>
          </a:p>
        </p:txBody>
      </p:sp>
    </p:spTree>
    <p:extLst>
      <p:ext uri="{BB962C8B-B14F-4D97-AF65-F5344CB8AC3E}">
        <p14:creationId xmlns:p14="http://schemas.microsoft.com/office/powerpoint/2010/main" val="2130868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fade">
                                      <p:cBhvr>
                                        <p:cTn id="7"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60923" y="1137514"/>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52" name="组合 51"/>
          <p:cNvGrpSpPr/>
          <p:nvPr/>
        </p:nvGrpSpPr>
        <p:grpSpPr>
          <a:xfrm>
            <a:off x="-60923" y="2342425"/>
            <a:ext cx="3924982" cy="3965184"/>
            <a:chOff x="904276" y="1991346"/>
            <a:chExt cx="3608712" cy="3645675"/>
          </a:xfrm>
        </p:grpSpPr>
        <p:sp>
          <p:nvSpPr>
            <p:cNvPr id="53" name="ïŝľiďê"/>
            <p:cNvSpPr/>
            <p:nvPr/>
          </p:nvSpPr>
          <p:spPr bwMode="auto">
            <a:xfrm>
              <a:off x="1616844" y="2634760"/>
              <a:ext cx="1862013" cy="2203163"/>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6350" cap="rnd">
              <a:solidFill>
                <a:schemeClr val="bg1">
                  <a:lumMod val="85000"/>
                </a:schemeClr>
              </a:solidFill>
              <a:prstDash val="dash"/>
              <a:round/>
            </a:ln>
          </p:spPr>
          <p:txBody>
            <a:bodyPr anchor="ctr"/>
            <a:lstStyle/>
            <a:p>
              <a:pPr algn="ctr"/>
              <a:endParaRPr>
                <a:cs typeface="+mn-ea"/>
                <a:sym typeface="+mn-lt"/>
              </a:endParaRPr>
            </a:p>
          </p:txBody>
        </p:sp>
        <p:grpSp>
          <p:nvGrpSpPr>
            <p:cNvPr id="54" name="ïšḻïḑè"/>
            <p:cNvGrpSpPr/>
            <p:nvPr/>
          </p:nvGrpSpPr>
          <p:grpSpPr>
            <a:xfrm>
              <a:off x="1554339" y="2569655"/>
              <a:ext cx="1967482" cy="2316446"/>
              <a:chOff x="3371851" y="1649413"/>
              <a:chExt cx="2398713" cy="2824162"/>
            </a:xfrm>
          </p:grpSpPr>
          <p:sp>
            <p:nvSpPr>
              <p:cNvPr id="61" name="îṩľîḓe"/>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cs typeface="+mn-ea"/>
                  <a:sym typeface="+mn-lt"/>
                </a:endParaRPr>
              </a:p>
            </p:txBody>
          </p:sp>
          <p:sp>
            <p:nvSpPr>
              <p:cNvPr id="62" name="íṥḷídé"/>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cs typeface="+mn-ea"/>
                  <a:sym typeface="+mn-lt"/>
                </a:endParaRPr>
              </a:p>
            </p:txBody>
          </p:sp>
          <p:sp>
            <p:nvSpPr>
              <p:cNvPr id="63" name="ïŝļïḍe"/>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cs typeface="+mn-ea"/>
                  <a:sym typeface="+mn-lt"/>
                </a:endParaRPr>
              </a:p>
            </p:txBody>
          </p:sp>
          <p:sp>
            <p:nvSpPr>
              <p:cNvPr id="64" name="íṣlíďê"/>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cs typeface="+mn-ea"/>
                  <a:sym typeface="+mn-lt"/>
                </a:endParaRPr>
              </a:p>
            </p:txBody>
          </p:sp>
          <p:sp>
            <p:nvSpPr>
              <p:cNvPr id="65" name="îSliḋé"/>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cs typeface="+mn-ea"/>
                  <a:sym typeface="+mn-lt"/>
                </a:endParaRPr>
              </a:p>
            </p:txBody>
          </p:sp>
          <p:sp>
            <p:nvSpPr>
              <p:cNvPr id="66" name="isliḋe"/>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cs typeface="+mn-ea"/>
                  <a:sym typeface="+mn-lt"/>
                </a:endParaRPr>
              </a:p>
            </p:txBody>
          </p:sp>
          <p:sp>
            <p:nvSpPr>
              <p:cNvPr id="67" name="iṧliḓé"/>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cs typeface="+mn-ea"/>
                  <a:sym typeface="+mn-lt"/>
                </a:endParaRPr>
              </a:p>
            </p:txBody>
          </p:sp>
          <p:sp>
            <p:nvSpPr>
              <p:cNvPr id="68" name="ís1îḑe"/>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cs typeface="+mn-ea"/>
                  <a:sym typeface="+mn-lt"/>
                </a:endParaRPr>
              </a:p>
            </p:txBody>
          </p:sp>
          <p:sp>
            <p:nvSpPr>
              <p:cNvPr id="69" name="isliḑè"/>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cs typeface="+mn-ea"/>
                  <a:sym typeface="+mn-lt"/>
                </a:endParaRPr>
              </a:p>
            </p:txBody>
          </p:sp>
          <p:sp>
            <p:nvSpPr>
              <p:cNvPr id="70" name="îśľídé"/>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cs typeface="+mn-ea"/>
                  <a:sym typeface="+mn-lt"/>
                </a:endParaRPr>
              </a:p>
            </p:txBody>
          </p:sp>
          <p:sp>
            <p:nvSpPr>
              <p:cNvPr id="71" name="ïṡľiḋê"/>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cs typeface="+mn-ea"/>
                  <a:sym typeface="+mn-lt"/>
                </a:endParaRPr>
              </a:p>
            </p:txBody>
          </p:sp>
          <p:sp>
            <p:nvSpPr>
              <p:cNvPr id="72" name="íṧľíḓé"/>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cs typeface="+mn-ea"/>
                  <a:sym typeface="+mn-lt"/>
                </a:endParaRPr>
              </a:p>
            </p:txBody>
          </p:sp>
          <p:sp>
            <p:nvSpPr>
              <p:cNvPr id="73" name="ïśḻîdê"/>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cs typeface="+mn-ea"/>
                  <a:sym typeface="+mn-lt"/>
                </a:endParaRPr>
              </a:p>
            </p:txBody>
          </p:sp>
          <p:sp>
            <p:nvSpPr>
              <p:cNvPr id="74" name="ïSľïďe"/>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cs typeface="+mn-ea"/>
                  <a:sym typeface="+mn-lt"/>
                </a:endParaRPr>
              </a:p>
            </p:txBody>
          </p:sp>
          <p:sp>
            <p:nvSpPr>
              <p:cNvPr id="75" name="íSľïḑê"/>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cs typeface="+mn-ea"/>
                  <a:sym typeface="+mn-lt"/>
                </a:endParaRPr>
              </a:p>
            </p:txBody>
          </p:sp>
          <p:sp>
            <p:nvSpPr>
              <p:cNvPr id="76" name="îṣļîḋè"/>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cs typeface="+mn-ea"/>
                  <a:sym typeface="+mn-lt"/>
                </a:endParaRPr>
              </a:p>
            </p:txBody>
          </p:sp>
          <p:sp>
            <p:nvSpPr>
              <p:cNvPr id="77" name="i$ḻiḋé"/>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cs typeface="+mn-ea"/>
                  <a:sym typeface="+mn-lt"/>
                </a:endParaRPr>
              </a:p>
            </p:txBody>
          </p:sp>
          <p:sp>
            <p:nvSpPr>
              <p:cNvPr id="78" name="ïṧľíḋè"/>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cs typeface="+mn-ea"/>
                  <a:sym typeface="+mn-lt"/>
                </a:endParaRPr>
              </a:p>
            </p:txBody>
          </p:sp>
          <p:sp>
            <p:nvSpPr>
              <p:cNvPr id="79" name="íş1îḍe"/>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cs typeface="+mn-ea"/>
                  <a:sym typeface="+mn-lt"/>
                </a:endParaRPr>
              </a:p>
            </p:txBody>
          </p:sp>
          <p:sp>
            <p:nvSpPr>
              <p:cNvPr id="80" name="išļíḓe"/>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cs typeface="+mn-ea"/>
                  <a:sym typeface="+mn-lt"/>
                </a:endParaRPr>
              </a:p>
            </p:txBody>
          </p:sp>
          <p:sp>
            <p:nvSpPr>
              <p:cNvPr id="81" name="íṡlíḓe"/>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cs typeface="+mn-ea"/>
                  <a:sym typeface="+mn-lt"/>
                </a:endParaRPr>
              </a:p>
            </p:txBody>
          </p:sp>
          <p:sp>
            <p:nvSpPr>
              <p:cNvPr id="82" name="iṡḻîḍê"/>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cs typeface="+mn-ea"/>
                  <a:sym typeface="+mn-lt"/>
                </a:endParaRPr>
              </a:p>
            </p:txBody>
          </p:sp>
          <p:sp>
            <p:nvSpPr>
              <p:cNvPr id="83" name="ïşḷïḋe"/>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cs typeface="+mn-ea"/>
                  <a:sym typeface="+mn-lt"/>
                </a:endParaRPr>
              </a:p>
            </p:txBody>
          </p:sp>
          <p:sp>
            <p:nvSpPr>
              <p:cNvPr id="84" name="îšḻiḑé"/>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cs typeface="+mn-ea"/>
                  <a:sym typeface="+mn-lt"/>
                </a:endParaRPr>
              </a:p>
            </p:txBody>
          </p:sp>
          <p:sp>
            <p:nvSpPr>
              <p:cNvPr id="85" name="ïšlîḍè"/>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cs typeface="+mn-ea"/>
                  <a:sym typeface="+mn-lt"/>
                </a:endParaRPr>
              </a:p>
            </p:txBody>
          </p:sp>
          <p:sp>
            <p:nvSpPr>
              <p:cNvPr id="86" name="ïšľïḑê"/>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cs typeface="+mn-ea"/>
                  <a:sym typeface="+mn-lt"/>
                </a:endParaRPr>
              </a:p>
            </p:txBody>
          </p:sp>
          <p:sp>
            <p:nvSpPr>
              <p:cNvPr id="87" name="íṡḻíḍê"/>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cs typeface="+mn-ea"/>
                  <a:sym typeface="+mn-lt"/>
                </a:endParaRPr>
              </a:p>
            </p:txBody>
          </p:sp>
          <p:sp>
            <p:nvSpPr>
              <p:cNvPr id="88" name="íšļiďè"/>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cs typeface="+mn-ea"/>
                  <a:sym typeface="+mn-lt"/>
                </a:endParaRPr>
              </a:p>
            </p:txBody>
          </p:sp>
          <p:sp>
            <p:nvSpPr>
              <p:cNvPr id="89" name="íṡḷíḓê"/>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cs typeface="+mn-ea"/>
                  <a:sym typeface="+mn-lt"/>
                </a:endParaRPr>
              </a:p>
            </p:txBody>
          </p:sp>
          <p:sp>
            <p:nvSpPr>
              <p:cNvPr id="90" name="iśḻîḑê"/>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cs typeface="+mn-ea"/>
                  <a:sym typeface="+mn-lt"/>
                </a:endParaRPr>
              </a:p>
            </p:txBody>
          </p:sp>
          <p:sp>
            <p:nvSpPr>
              <p:cNvPr id="91" name="ïṥ1îḓé"/>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cs typeface="+mn-ea"/>
                  <a:sym typeface="+mn-lt"/>
                </a:endParaRPr>
              </a:p>
            </p:txBody>
          </p:sp>
          <p:sp>
            <p:nvSpPr>
              <p:cNvPr id="92" name="íSľïḍê"/>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cs typeface="+mn-ea"/>
                  <a:sym typeface="+mn-lt"/>
                </a:endParaRPr>
              </a:p>
            </p:txBody>
          </p:sp>
          <p:sp>
            <p:nvSpPr>
              <p:cNvPr id="93" name="iśľiḓé"/>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cs typeface="+mn-ea"/>
                  <a:sym typeface="+mn-lt"/>
                </a:endParaRPr>
              </a:p>
            </p:txBody>
          </p:sp>
          <p:sp>
            <p:nvSpPr>
              <p:cNvPr id="94" name="iṣ1ïdê"/>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cs typeface="+mn-ea"/>
                  <a:sym typeface="+mn-lt"/>
                </a:endParaRPr>
              </a:p>
            </p:txBody>
          </p:sp>
        </p:grpSp>
        <p:sp>
          <p:nvSpPr>
            <p:cNvPr id="55" name="ïṩlîḑè"/>
            <p:cNvSpPr/>
            <p:nvPr/>
          </p:nvSpPr>
          <p:spPr>
            <a:xfrm>
              <a:off x="904276" y="2085147"/>
              <a:ext cx="3432925" cy="3432921"/>
            </a:xfrm>
            <a:prstGeom prst="arc">
              <a:avLst>
                <a:gd name="adj1" fmla="val 17274457"/>
                <a:gd name="adj2" fmla="val 4150422"/>
              </a:avLst>
            </a:prstGeom>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a:cs typeface="+mn-ea"/>
                <a:sym typeface="+mn-lt"/>
              </a:endParaRPr>
            </a:p>
          </p:txBody>
        </p:sp>
        <p:sp>
          <p:nvSpPr>
            <p:cNvPr id="56" name="iṥ1ïḋè"/>
            <p:cNvSpPr/>
            <p:nvPr/>
          </p:nvSpPr>
          <p:spPr>
            <a:xfrm>
              <a:off x="4144381" y="3605060"/>
              <a:ext cx="368607" cy="36860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7" name="îṧ1iḓê"/>
            <p:cNvSpPr/>
            <p:nvPr/>
          </p:nvSpPr>
          <p:spPr>
            <a:xfrm>
              <a:off x="3723726" y="2436777"/>
              <a:ext cx="368607" cy="36860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58" name="ïsľiḓè"/>
            <p:cNvSpPr/>
            <p:nvPr/>
          </p:nvSpPr>
          <p:spPr>
            <a:xfrm>
              <a:off x="3723270" y="4816840"/>
              <a:ext cx="368607" cy="36860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9" name="iṧḷiḍê"/>
            <p:cNvSpPr/>
            <p:nvPr/>
          </p:nvSpPr>
          <p:spPr>
            <a:xfrm>
              <a:off x="2864931" y="1991346"/>
              <a:ext cx="368607" cy="36860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0" name="íṧľiḓé"/>
            <p:cNvSpPr/>
            <p:nvPr/>
          </p:nvSpPr>
          <p:spPr>
            <a:xfrm>
              <a:off x="2849227" y="5268414"/>
              <a:ext cx="368607" cy="36860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grpSp>
        <p:nvGrpSpPr>
          <p:cNvPr id="95" name="组合 94"/>
          <p:cNvGrpSpPr/>
          <p:nvPr/>
        </p:nvGrpSpPr>
        <p:grpSpPr>
          <a:xfrm>
            <a:off x="4782982" y="3214888"/>
            <a:ext cx="1833988" cy="2600908"/>
            <a:chOff x="4325216" y="2637905"/>
            <a:chExt cx="2039952" cy="2391331"/>
          </a:xfrm>
        </p:grpSpPr>
        <p:cxnSp>
          <p:nvCxnSpPr>
            <p:cNvPr id="96" name="直接连接符 95"/>
            <p:cNvCxnSpPr/>
            <p:nvPr/>
          </p:nvCxnSpPr>
          <p:spPr>
            <a:xfrm>
              <a:off x="4734343" y="3792507"/>
              <a:ext cx="1560490" cy="0"/>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grpSp>
          <p:nvGrpSpPr>
            <p:cNvPr id="97" name="组合 96"/>
            <p:cNvGrpSpPr/>
            <p:nvPr/>
          </p:nvGrpSpPr>
          <p:grpSpPr>
            <a:xfrm>
              <a:off x="4325216" y="2637905"/>
              <a:ext cx="2039952" cy="2391331"/>
              <a:chOff x="4899443" y="2637905"/>
              <a:chExt cx="1616214" cy="2391331"/>
            </a:xfrm>
          </p:grpSpPr>
          <p:cxnSp>
            <p:nvCxnSpPr>
              <p:cNvPr id="101" name="直接连接符 100"/>
              <p:cNvCxnSpPr/>
              <p:nvPr/>
            </p:nvCxnSpPr>
            <p:spPr>
              <a:xfrm>
                <a:off x="4955167" y="2637905"/>
                <a:ext cx="1560490" cy="0"/>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4899443" y="5029236"/>
                <a:ext cx="1560490" cy="0"/>
              </a:xfrm>
              <a:prstGeom prst="line">
                <a:avLst/>
              </a:prstGeom>
              <a:ln w="6350">
                <a:solidFill>
                  <a:schemeClr val="bg1">
                    <a:lumMod val="8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grpSp>
      </p:grpSp>
      <p:sp>
        <p:nvSpPr>
          <p:cNvPr id="98" name="文本框 97">
            <a:extLst>
              <a:ext uri="{FF2B5EF4-FFF2-40B4-BE49-F238E27FC236}">
                <a16:creationId xmlns:a16="http://schemas.microsoft.com/office/drawing/2014/main" id="{4910A29A-9514-4184-B012-74A0D5D7D03D}"/>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99" name="文本框 8">
            <a:extLst>
              <a:ext uri="{FF2B5EF4-FFF2-40B4-BE49-F238E27FC236}">
                <a16:creationId xmlns:a16="http://schemas.microsoft.com/office/drawing/2014/main" id="{C08CF3DA-0959-48E7-AFEA-F163F8BCB4AE}"/>
              </a:ext>
            </a:extLst>
          </p:cNvPr>
          <p:cNvSpPr txBox="1">
            <a:spLocks noChangeArrowheads="1"/>
          </p:cNvSpPr>
          <p:nvPr/>
        </p:nvSpPr>
        <p:spPr bwMode="auto">
          <a:xfrm>
            <a:off x="4103841" y="1283208"/>
            <a:ext cx="45720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2200" b="1" i="0" u="none" strike="noStrike" kern="0" cap="none" spc="0" normalizeH="0" baseline="0" noProof="0" dirty="0">
                <a:ln>
                  <a:noFill/>
                </a:ln>
                <a:solidFill>
                  <a:srgbClr val="000000"/>
                </a:solidFill>
                <a:effectLst/>
                <a:uLnTx/>
                <a:uFillTx/>
                <a:latin typeface="+mn-lt"/>
                <a:ea typeface="+mn-ea"/>
                <a:cs typeface="+mn-ea"/>
                <a:sym typeface="+mn-lt"/>
              </a:rPr>
              <a:t>顺序存储结构的寻址公式</a:t>
            </a:r>
            <a:endParaRPr kumimoji="0" lang="zh-CN" altLang="en-US" sz="2200" b="0" i="0" u="none" strike="noStrike" kern="0" cap="none" spc="0" normalizeH="0" baseline="0" noProof="0" dirty="0">
              <a:ln>
                <a:noFill/>
              </a:ln>
              <a:solidFill>
                <a:srgbClr val="000000"/>
              </a:solidFill>
              <a:effectLst/>
              <a:uLnTx/>
              <a:uFillTx/>
              <a:latin typeface="+mn-lt"/>
              <a:ea typeface="+mn-ea"/>
              <a:cs typeface="+mn-ea"/>
              <a:sym typeface="+mn-lt"/>
            </a:endParaRPr>
          </a:p>
        </p:txBody>
      </p:sp>
      <p:sp>
        <p:nvSpPr>
          <p:cNvPr id="100" name="Text Box 28">
            <a:extLst>
              <a:ext uri="{FF2B5EF4-FFF2-40B4-BE49-F238E27FC236}">
                <a16:creationId xmlns:a16="http://schemas.microsoft.com/office/drawing/2014/main" id="{148C4DAF-90BE-4916-B970-1E0849F258E2}"/>
              </a:ext>
            </a:extLst>
          </p:cNvPr>
          <p:cNvSpPr txBox="1">
            <a:spLocks noChangeArrowheads="1"/>
          </p:cNvSpPr>
          <p:nvPr/>
        </p:nvSpPr>
        <p:spPr bwMode="auto">
          <a:xfrm>
            <a:off x="4408607" y="3771510"/>
            <a:ext cx="7167022" cy="165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假设</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线性表的首地址为</a:t>
            </a:r>
            <a:r>
              <a:rPr lang="en-US" altLang="zh-CN" sz="2000" dirty="0">
                <a:solidFill>
                  <a:srgbClr val="000000"/>
                </a:solidFill>
                <a:latin typeface="+mn-lt"/>
                <a:ea typeface="+mn-ea"/>
                <a:cs typeface="+mn-ea"/>
                <a:sym typeface="+mn-lt"/>
              </a:rPr>
              <a:t>b,</a:t>
            </a:r>
            <a:r>
              <a:rPr lang="zh-CN" altLang="en-US" sz="2000" dirty="0">
                <a:solidFill>
                  <a:srgbClr val="000000"/>
                </a:solidFill>
                <a:latin typeface="+mn-lt"/>
                <a:ea typeface="+mn-ea"/>
                <a:cs typeface="+mn-ea"/>
                <a:sym typeface="+mn-lt"/>
              </a:rPr>
              <a:t>每个数据元素占</a:t>
            </a:r>
            <a:r>
              <a:rPr lang="en-US" altLang="zh-CN" sz="2000" dirty="0">
                <a:solidFill>
                  <a:srgbClr val="000000"/>
                </a:solidFill>
                <a:latin typeface="+mn-lt"/>
                <a:ea typeface="+mn-ea"/>
                <a:cs typeface="+mn-ea"/>
                <a:sym typeface="+mn-lt"/>
              </a:rPr>
              <a:t>p</a:t>
            </a:r>
            <a:r>
              <a:rPr lang="zh-CN" altLang="en-US" sz="2000" dirty="0">
                <a:solidFill>
                  <a:srgbClr val="000000"/>
                </a:solidFill>
                <a:latin typeface="+mn-lt"/>
                <a:ea typeface="+mn-ea"/>
                <a:cs typeface="+mn-ea"/>
                <a:sym typeface="+mn-lt"/>
              </a:rPr>
              <a:t>个存储单元</a:t>
            </a:r>
            <a:r>
              <a:rPr lang="en-US" altLang="zh-CN" sz="2000" dirty="0">
                <a:solidFill>
                  <a:srgbClr val="000000"/>
                </a:solidFill>
                <a:latin typeface="+mn-lt"/>
                <a:ea typeface="+mn-ea"/>
                <a:cs typeface="+mn-ea"/>
                <a:sym typeface="+mn-lt"/>
              </a:rPr>
              <a:t>,</a:t>
            </a:r>
            <a:r>
              <a:rPr lang="zh-CN" altLang="en-US" sz="2000" dirty="0">
                <a:solidFill>
                  <a:srgbClr val="000000"/>
                </a:solidFill>
                <a:latin typeface="+mn-lt"/>
                <a:ea typeface="+mn-ea"/>
                <a:cs typeface="+mn-ea"/>
                <a:sym typeface="+mn-lt"/>
              </a:rPr>
              <a:t>则表中任意元素</a:t>
            </a:r>
            <a:r>
              <a:rPr lang="en-US" altLang="zh-CN" sz="2000" dirty="0">
                <a:solidFill>
                  <a:srgbClr val="000000"/>
                </a:solidFill>
                <a:latin typeface="+mn-lt"/>
                <a:ea typeface="+mn-ea"/>
                <a:cs typeface="+mn-ea"/>
                <a:sym typeface="+mn-lt"/>
              </a:rPr>
              <a:t>ai(1≤i≤n)</a:t>
            </a:r>
            <a:r>
              <a:rPr lang="zh-CN" altLang="en-US" sz="2000" dirty="0">
                <a:solidFill>
                  <a:srgbClr val="000000"/>
                </a:solidFill>
                <a:latin typeface="+mn-lt"/>
                <a:ea typeface="+mn-ea"/>
                <a:cs typeface="+mn-ea"/>
                <a:sym typeface="+mn-lt"/>
              </a:rPr>
              <a:t>的存储地址是</a:t>
            </a:r>
            <a:r>
              <a:rPr lang="en-US" altLang="zh-CN" sz="2000" dirty="0">
                <a:solidFill>
                  <a:srgbClr val="000000"/>
                </a:solidFill>
                <a:latin typeface="+mn-lt"/>
                <a:ea typeface="+mn-ea"/>
                <a:cs typeface="+mn-ea"/>
                <a:sym typeface="+mn-lt"/>
              </a:rPr>
              <a:t>:  </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LOC(</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LOC(1)+(i-1)*p   </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 b+(i-1)*p       (1≤i≤n) </a:t>
            </a:r>
          </a:p>
        </p:txBody>
      </p:sp>
      <p:sp>
        <p:nvSpPr>
          <p:cNvPr id="103" name="Text Box 3">
            <a:extLst>
              <a:ext uri="{FF2B5EF4-FFF2-40B4-BE49-F238E27FC236}">
                <a16:creationId xmlns:a16="http://schemas.microsoft.com/office/drawing/2014/main" id="{D8D055C3-1799-4AD9-A37E-EE7852270A58}"/>
              </a:ext>
            </a:extLst>
          </p:cNvPr>
          <p:cNvSpPr txBox="1">
            <a:spLocks noChangeArrowheads="1"/>
          </p:cNvSpPr>
          <p:nvPr/>
        </p:nvSpPr>
        <p:spPr bwMode="auto">
          <a:xfrm>
            <a:off x="4662149" y="2366566"/>
            <a:ext cx="184150"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endParaRPr lang="en-US" altLang="zh-CN" sz="1800" b="1">
              <a:solidFill>
                <a:srgbClr val="000000"/>
              </a:solidFill>
              <a:latin typeface="+mn-lt"/>
              <a:ea typeface="+mn-ea"/>
              <a:cs typeface="+mn-ea"/>
              <a:sym typeface="+mn-lt"/>
            </a:endParaRPr>
          </a:p>
        </p:txBody>
      </p:sp>
      <p:sp>
        <p:nvSpPr>
          <p:cNvPr id="104" name="Text Box 4">
            <a:extLst>
              <a:ext uri="{FF2B5EF4-FFF2-40B4-BE49-F238E27FC236}">
                <a16:creationId xmlns:a16="http://schemas.microsoft.com/office/drawing/2014/main" id="{37825547-FB3D-4A2B-A473-9C3E3ED682D9}"/>
              </a:ext>
            </a:extLst>
          </p:cNvPr>
          <p:cNvSpPr txBox="1">
            <a:spLocks noChangeArrowheads="1"/>
          </p:cNvSpPr>
          <p:nvPr/>
        </p:nvSpPr>
        <p:spPr bwMode="auto">
          <a:xfrm>
            <a:off x="4662149" y="2344341"/>
            <a:ext cx="184150"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endParaRPr lang="en-US" altLang="zh-CN" sz="1800" b="1">
              <a:solidFill>
                <a:srgbClr val="000000"/>
              </a:solidFill>
              <a:latin typeface="+mn-lt"/>
              <a:ea typeface="+mn-ea"/>
              <a:cs typeface="+mn-ea"/>
              <a:sym typeface="+mn-lt"/>
            </a:endParaRPr>
          </a:p>
        </p:txBody>
      </p:sp>
      <p:sp>
        <p:nvSpPr>
          <p:cNvPr id="105" name="Text Box 5">
            <a:extLst>
              <a:ext uri="{FF2B5EF4-FFF2-40B4-BE49-F238E27FC236}">
                <a16:creationId xmlns:a16="http://schemas.microsoft.com/office/drawing/2014/main" id="{5AF37297-78C9-437F-8F14-100544503EC0}"/>
              </a:ext>
            </a:extLst>
          </p:cNvPr>
          <p:cNvSpPr txBox="1">
            <a:spLocks noChangeArrowheads="1"/>
          </p:cNvSpPr>
          <p:nvPr/>
        </p:nvSpPr>
        <p:spPr bwMode="auto">
          <a:xfrm>
            <a:off x="4754224" y="2344341"/>
            <a:ext cx="381000" cy="41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endParaRPr lang="en-US" altLang="zh-CN" sz="1800" b="1">
              <a:solidFill>
                <a:srgbClr val="000000"/>
              </a:solidFill>
              <a:latin typeface="+mn-lt"/>
              <a:ea typeface="+mn-ea"/>
              <a:cs typeface="+mn-ea"/>
              <a:sym typeface="+mn-lt"/>
            </a:endParaRPr>
          </a:p>
        </p:txBody>
      </p:sp>
      <p:graphicFrame>
        <p:nvGraphicFramePr>
          <p:cNvPr id="106" name="Group 6">
            <a:extLst>
              <a:ext uri="{FF2B5EF4-FFF2-40B4-BE49-F238E27FC236}">
                <a16:creationId xmlns:a16="http://schemas.microsoft.com/office/drawing/2014/main" id="{1D476D93-9412-4A10-8FB4-F33A16E337CC}"/>
              </a:ext>
            </a:extLst>
          </p:cNvPr>
          <p:cNvGraphicFramePr>
            <a:graphicFrameLocks noGrp="1"/>
          </p:cNvGraphicFramePr>
          <p:nvPr>
            <p:extLst/>
          </p:nvPr>
        </p:nvGraphicFramePr>
        <p:xfrm>
          <a:off x="5317196" y="2218331"/>
          <a:ext cx="5257800" cy="519598"/>
        </p:xfrm>
        <a:graphic>
          <a:graphicData uri="http://schemas.openxmlformats.org/drawingml/2006/table">
            <a:tbl>
              <a:tblPr/>
              <a:tblGrid>
                <a:gridCol w="585788">
                  <a:extLst>
                    <a:ext uri="{9D8B030D-6E8A-4147-A177-3AD203B41FA5}">
                      <a16:colId xmlns:a16="http://schemas.microsoft.com/office/drawing/2014/main" val="20000"/>
                    </a:ext>
                  </a:extLst>
                </a:gridCol>
                <a:gridCol w="566737">
                  <a:extLst>
                    <a:ext uri="{9D8B030D-6E8A-4147-A177-3AD203B41FA5}">
                      <a16:colId xmlns:a16="http://schemas.microsoft.com/office/drawing/2014/main" val="20001"/>
                    </a:ext>
                  </a:extLst>
                </a:gridCol>
                <a:gridCol w="600075">
                  <a:extLst>
                    <a:ext uri="{9D8B030D-6E8A-4147-A177-3AD203B41FA5}">
                      <a16:colId xmlns:a16="http://schemas.microsoft.com/office/drawing/2014/main" val="20002"/>
                    </a:ext>
                  </a:extLst>
                </a:gridCol>
                <a:gridCol w="585788">
                  <a:extLst>
                    <a:ext uri="{9D8B030D-6E8A-4147-A177-3AD203B41FA5}">
                      <a16:colId xmlns:a16="http://schemas.microsoft.com/office/drawing/2014/main" val="20003"/>
                    </a:ext>
                  </a:extLst>
                </a:gridCol>
                <a:gridCol w="581025">
                  <a:extLst>
                    <a:ext uri="{9D8B030D-6E8A-4147-A177-3AD203B41FA5}">
                      <a16:colId xmlns:a16="http://schemas.microsoft.com/office/drawing/2014/main" val="20004"/>
                    </a:ext>
                  </a:extLst>
                </a:gridCol>
                <a:gridCol w="585787">
                  <a:extLst>
                    <a:ext uri="{9D8B030D-6E8A-4147-A177-3AD203B41FA5}">
                      <a16:colId xmlns:a16="http://schemas.microsoft.com/office/drawing/2014/main" val="20005"/>
                    </a:ext>
                  </a:extLst>
                </a:gridCol>
                <a:gridCol w="585788">
                  <a:extLst>
                    <a:ext uri="{9D8B030D-6E8A-4147-A177-3AD203B41FA5}">
                      <a16:colId xmlns:a16="http://schemas.microsoft.com/office/drawing/2014/main" val="20006"/>
                    </a:ext>
                  </a:extLst>
                </a:gridCol>
                <a:gridCol w="581025">
                  <a:extLst>
                    <a:ext uri="{9D8B030D-6E8A-4147-A177-3AD203B41FA5}">
                      <a16:colId xmlns:a16="http://schemas.microsoft.com/office/drawing/2014/main" val="20007"/>
                    </a:ext>
                  </a:extLst>
                </a:gridCol>
                <a:gridCol w="585787">
                  <a:extLst>
                    <a:ext uri="{9D8B030D-6E8A-4147-A177-3AD203B41FA5}">
                      <a16:colId xmlns:a16="http://schemas.microsoft.com/office/drawing/2014/main" val="20008"/>
                    </a:ext>
                  </a:extLst>
                </a:gridCol>
              </a:tblGrid>
              <a:tr h="500062">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a:t>
                      </a:r>
                      <a:r>
                        <a:rPr kumimoji="1" lang="en-US" altLang="zh-CN" sz="2400" b="1" i="0" u="none" strike="noStrike" cap="none" normalizeH="0" baseline="-25000">
                          <a:ln>
                            <a:noFill/>
                          </a:ln>
                          <a:solidFill>
                            <a:srgbClr val="000000"/>
                          </a:solidFill>
                          <a:effectLst/>
                          <a:latin typeface="+mn-lt"/>
                          <a:ea typeface="+mn-ea"/>
                          <a:cs typeface="+mn-ea"/>
                          <a:sym typeface="+mn-lt"/>
                        </a:rPr>
                        <a:t>1</a:t>
                      </a:r>
                    </a:p>
                  </a:txBody>
                  <a:tcPr marT="45772" marB="45772" horzOverflow="overflow">
                    <a:lnL w="2857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a:t>
                      </a:r>
                      <a:r>
                        <a:rPr kumimoji="1" lang="en-US" altLang="zh-CN" sz="2400" b="1" i="0" u="none" strike="noStrike" cap="none" normalizeH="0" baseline="-25000">
                          <a:ln>
                            <a:noFill/>
                          </a:ln>
                          <a:solidFill>
                            <a:srgbClr val="000000"/>
                          </a:solidFill>
                          <a:effectLst/>
                          <a:latin typeface="+mn-lt"/>
                          <a:ea typeface="+mn-ea"/>
                          <a:cs typeface="+mn-ea"/>
                          <a:sym typeface="+mn-lt"/>
                        </a:rPr>
                        <a:t>2</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dirty="0">
                          <a:ln>
                            <a:noFill/>
                          </a:ln>
                          <a:solidFill>
                            <a:srgbClr val="000000"/>
                          </a:solidFill>
                          <a:effectLst/>
                          <a:latin typeface="+mn-lt"/>
                          <a:ea typeface="+mn-ea"/>
                          <a:cs typeface="+mn-ea"/>
                          <a:sym typeface="+mn-lt"/>
                        </a:rPr>
                        <a:t>a</a:t>
                      </a:r>
                      <a:r>
                        <a:rPr kumimoji="1" lang="en-US" altLang="zh-CN" sz="2400" b="1" i="0" u="none" strike="noStrike" cap="none" normalizeH="0" baseline="-25000" dirty="0">
                          <a:ln>
                            <a:noFill/>
                          </a:ln>
                          <a:solidFill>
                            <a:srgbClr val="000000"/>
                          </a:solidFill>
                          <a:effectLst/>
                          <a:latin typeface="+mn-lt"/>
                          <a:ea typeface="+mn-ea"/>
                          <a:cs typeface="+mn-ea"/>
                          <a:sym typeface="+mn-lt"/>
                        </a:rPr>
                        <a:t>i</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a:t>
                      </a:r>
                      <a:r>
                        <a:rPr kumimoji="1" lang="en-US" altLang="zh-CN" sz="2400" b="1" i="0" u="none" strike="noStrike" cap="none" normalizeH="0" baseline="-25000">
                          <a:ln>
                            <a:noFill/>
                          </a:ln>
                          <a:solidFill>
                            <a:srgbClr val="000000"/>
                          </a:solidFill>
                          <a:effectLst/>
                          <a:latin typeface="+mn-lt"/>
                          <a:ea typeface="+mn-ea"/>
                          <a:cs typeface="+mn-ea"/>
                          <a:sym typeface="+mn-lt"/>
                        </a:rPr>
                        <a:t>n</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a:ln>
                            <a:noFill/>
                          </a:ln>
                          <a:solidFill>
                            <a:srgbClr val="000000"/>
                          </a:solidFill>
                          <a:effectLst/>
                          <a:latin typeface="+mn-lt"/>
                          <a:ea typeface="+mn-ea"/>
                          <a:cs typeface="+mn-ea"/>
                          <a:sym typeface="+mn-lt"/>
                        </a:rPr>
                        <a:t>//</a:t>
                      </a:r>
                    </a:p>
                  </a:txBody>
                  <a:tcPr marT="45772" marB="4577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400" b="1" i="0" u="none" strike="noStrike" cap="none" normalizeH="0" baseline="0" dirty="0">
                          <a:ln>
                            <a:noFill/>
                          </a:ln>
                          <a:solidFill>
                            <a:srgbClr val="000000"/>
                          </a:solidFill>
                          <a:effectLst/>
                          <a:latin typeface="+mn-lt"/>
                          <a:ea typeface="+mn-ea"/>
                          <a:cs typeface="+mn-ea"/>
                          <a:sym typeface="+mn-lt"/>
                        </a:rPr>
                        <a:t>//</a:t>
                      </a:r>
                    </a:p>
                  </a:txBody>
                  <a:tcPr marT="45772" marB="45772" horzOverflow="overflow">
                    <a:lnL w="12700"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07" name="文本框 10">
            <a:extLst>
              <a:ext uri="{FF2B5EF4-FFF2-40B4-BE49-F238E27FC236}">
                <a16:creationId xmlns:a16="http://schemas.microsoft.com/office/drawing/2014/main" id="{3F802834-9ED7-4CD1-8137-6A3D096FAC84}"/>
              </a:ext>
            </a:extLst>
          </p:cNvPr>
          <p:cNvSpPr txBox="1">
            <a:spLocks noChangeArrowheads="1"/>
          </p:cNvSpPr>
          <p:nvPr/>
        </p:nvSpPr>
        <p:spPr bwMode="auto">
          <a:xfrm>
            <a:off x="4800911" y="2737929"/>
            <a:ext cx="6316663" cy="453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1        2      ...        </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n </a:t>
            </a:r>
          </a:p>
        </p:txBody>
      </p:sp>
      <p:sp>
        <p:nvSpPr>
          <p:cNvPr id="108" name="文本框 107">
            <a:extLst>
              <a:ext uri="{FF2B5EF4-FFF2-40B4-BE49-F238E27FC236}">
                <a16:creationId xmlns:a16="http://schemas.microsoft.com/office/drawing/2014/main" id="{F3849224-997C-4C33-9A5F-188B785F3686}"/>
              </a:ext>
            </a:extLst>
          </p:cNvPr>
          <p:cNvSpPr txBox="1"/>
          <p:nvPr/>
        </p:nvSpPr>
        <p:spPr>
          <a:xfrm>
            <a:off x="4378981" y="3263848"/>
            <a:ext cx="6118166" cy="453266"/>
          </a:xfrm>
          <a:prstGeom prst="rect">
            <a:avLst/>
          </a:prstGeom>
          <a:noFill/>
        </p:spPr>
        <p:txBody>
          <a:bodyPr wrap="square">
            <a:spAutoFit/>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zh-CN" altLang="en-US" sz="2000" i="0" u="none" strike="noStrike" kern="1200" cap="none" spc="0" normalizeH="0" baseline="0" noProof="0" dirty="0">
                <a:ln>
                  <a:noFill/>
                </a:ln>
                <a:solidFill>
                  <a:srgbClr val="000000"/>
                </a:solidFill>
                <a:effectLst/>
                <a:uLnTx/>
                <a:uFillTx/>
                <a:cs typeface="+mn-ea"/>
                <a:sym typeface="+mn-lt"/>
              </a:rPr>
              <a:t>地址 </a:t>
            </a:r>
            <a:r>
              <a:rPr kumimoji="0" lang="en-US" altLang="zh-CN" sz="2000" i="0" u="none" strike="noStrike" kern="1200" cap="none" spc="0" normalizeH="0" baseline="0" noProof="0" dirty="0">
                <a:ln>
                  <a:noFill/>
                </a:ln>
                <a:solidFill>
                  <a:srgbClr val="000000"/>
                </a:solidFill>
                <a:effectLst/>
                <a:uLnTx/>
                <a:uFillTx/>
                <a:cs typeface="+mn-ea"/>
                <a:sym typeface="+mn-lt"/>
              </a:rPr>
              <a:t>=     b     b+1*p        b+(i-1)p      b+(n-1)p</a:t>
            </a:r>
          </a:p>
        </p:txBody>
      </p:sp>
      <p:sp>
        <p:nvSpPr>
          <p:cNvPr id="109" name="文本框 108">
            <a:extLst>
              <a:ext uri="{FF2B5EF4-FFF2-40B4-BE49-F238E27FC236}">
                <a16:creationId xmlns:a16="http://schemas.microsoft.com/office/drawing/2014/main" id="{70A42687-367B-4BF7-BD49-4A99C9203487}"/>
              </a:ext>
            </a:extLst>
          </p:cNvPr>
          <p:cNvSpPr txBox="1"/>
          <p:nvPr/>
        </p:nvSpPr>
        <p:spPr>
          <a:xfrm>
            <a:off x="4489706" y="5490878"/>
            <a:ext cx="7004824" cy="852606"/>
          </a:xfrm>
          <a:prstGeom prst="rect">
            <a:avLst/>
          </a:prstGeom>
          <a:noFill/>
          <a:ln w="12700">
            <a:solidFill>
              <a:srgbClr val="FF0000"/>
            </a:solidFill>
          </a:ln>
        </p:spPr>
        <p:txBody>
          <a:bodyPr wrap="square">
            <a:spAutoFit/>
          </a:bodyPr>
          <a:lstStyle/>
          <a:p>
            <a:pPr defTabSz="914400" fontAlgn="base">
              <a:lnSpc>
                <a:spcPct val="130000"/>
              </a:lnSpc>
              <a:spcBef>
                <a:spcPts val="600"/>
              </a:spcBef>
              <a:spcAft>
                <a:spcPct val="0"/>
              </a:spcAft>
              <a:buClrTx/>
              <a:buSzTx/>
              <a:buFontTx/>
              <a:buNone/>
            </a:pPr>
            <a:r>
              <a:rPr lang="zh-CN" altLang="en-US" sz="2000" dirty="0">
                <a:solidFill>
                  <a:srgbClr val="000000"/>
                </a:solidFill>
                <a:latin typeface="+mn-lt"/>
                <a:ea typeface="+mn-ea"/>
                <a:cs typeface="+mn-ea"/>
                <a:sym typeface="+mn-lt"/>
              </a:rPr>
              <a:t>例</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假设 </a:t>
            </a:r>
            <a:r>
              <a:rPr lang="en-US" altLang="zh-CN" sz="2000" dirty="0">
                <a:solidFill>
                  <a:srgbClr val="000000"/>
                </a:solidFill>
                <a:latin typeface="+mn-lt"/>
                <a:ea typeface="+mn-ea"/>
                <a:cs typeface="+mn-ea"/>
                <a:sym typeface="+mn-lt"/>
              </a:rPr>
              <a:t>b = 1024, p = 4,i = 35          </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LOC(</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b+(i-1)*p = 1024+(35-1)*4 = 1024+34*4 = 1160              </a:t>
            </a:r>
          </a:p>
        </p:txBody>
      </p:sp>
    </p:spTree>
    <p:extLst>
      <p:ext uri="{BB962C8B-B14F-4D97-AF65-F5344CB8AC3E}">
        <p14:creationId xmlns:p14="http://schemas.microsoft.com/office/powerpoint/2010/main" val="4276491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ea typeface="微软雅黑" panose="020B0503020204020204" pitchFamily="34" charset="-122"/>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pic>
        <p:nvPicPr>
          <p:cNvPr id="14" name="图片 13"/>
          <p:cNvPicPr>
            <a:picLocks noChangeAspect="1"/>
          </p:cNvPicPr>
          <p:nvPr/>
        </p:nvPicPr>
        <p:blipFill>
          <a:blip r:embed="rId4"/>
          <a:stretch>
            <a:fillRect/>
          </a:stretch>
        </p:blipFill>
        <p:spPr>
          <a:xfrm>
            <a:off x="877117" y="2490352"/>
            <a:ext cx="2804160" cy="2804160"/>
          </a:xfrm>
          <a:prstGeom prst="rect">
            <a:avLst/>
          </a:prstGeom>
        </p:spPr>
      </p:pic>
      <p:sp>
        <p:nvSpPr>
          <p:cNvPr id="6" name="椭圆 5"/>
          <p:cNvSpPr/>
          <p:nvPr/>
        </p:nvSpPr>
        <p:spPr>
          <a:xfrm>
            <a:off x="3142789" y="4260026"/>
            <a:ext cx="1161708" cy="1161708"/>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3" name="椭圆 2"/>
          <p:cNvSpPr/>
          <p:nvPr/>
        </p:nvSpPr>
        <p:spPr>
          <a:xfrm>
            <a:off x="2950264" y="5663983"/>
            <a:ext cx="385049" cy="38504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15" name="文本框 14">
            <a:extLst>
              <a:ext uri="{FF2B5EF4-FFF2-40B4-BE49-F238E27FC236}">
                <a16:creationId xmlns:a16="http://schemas.microsoft.com/office/drawing/2014/main" id="{16E1B4D0-5410-49D6-AC87-B72786CE411E}"/>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7" name="文本框 10">
            <a:extLst>
              <a:ext uri="{FF2B5EF4-FFF2-40B4-BE49-F238E27FC236}">
                <a16:creationId xmlns:a16="http://schemas.microsoft.com/office/drawing/2014/main" id="{561029A8-B1D9-4E17-936E-EFBAE8DF7B16}"/>
              </a:ext>
            </a:extLst>
          </p:cNvPr>
          <p:cNvSpPr txBox="1">
            <a:spLocks noChangeArrowheads="1"/>
          </p:cNvSpPr>
          <p:nvPr/>
        </p:nvSpPr>
        <p:spPr bwMode="auto">
          <a:xfrm>
            <a:off x="4458949" y="1275351"/>
            <a:ext cx="4572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b="1" i="0" u="none" strike="noStrike" kern="0" cap="none" spc="0" normalizeH="0" baseline="0" noProof="0" dirty="0">
                <a:ln>
                  <a:noFill/>
                </a:ln>
                <a:solidFill>
                  <a:srgbClr val="000000"/>
                </a:solidFill>
                <a:effectLst/>
                <a:uLnTx/>
                <a:uFillTx/>
                <a:latin typeface="+mn-lt"/>
                <a:ea typeface="+mn-ea"/>
                <a:cs typeface="+mn-ea"/>
                <a:sym typeface="+mn-lt"/>
              </a:rPr>
              <a:t>插入算法实现举例</a:t>
            </a:r>
            <a:endParaRPr kumimoji="0" lang="zh-CN" altLang="en-US" b="0" i="0" u="none" strike="noStrike" kern="0" cap="none" spc="0" normalizeH="0" baseline="0" noProof="0" dirty="0">
              <a:ln>
                <a:noFill/>
              </a:ln>
              <a:solidFill>
                <a:srgbClr val="000000"/>
              </a:solidFill>
              <a:effectLst/>
              <a:uLnTx/>
              <a:uFillTx/>
              <a:latin typeface="+mn-lt"/>
              <a:ea typeface="+mn-ea"/>
              <a:cs typeface="+mn-ea"/>
              <a:sym typeface="+mn-lt"/>
            </a:endParaRPr>
          </a:p>
        </p:txBody>
      </p:sp>
      <p:graphicFrame>
        <p:nvGraphicFramePr>
          <p:cNvPr id="18" name="表格 17">
            <a:extLst>
              <a:ext uri="{FF2B5EF4-FFF2-40B4-BE49-F238E27FC236}">
                <a16:creationId xmlns:a16="http://schemas.microsoft.com/office/drawing/2014/main" id="{32D36C26-2250-4EC3-9173-9F5952374E8E}"/>
              </a:ext>
            </a:extLst>
          </p:cNvPr>
          <p:cNvGraphicFramePr/>
          <p:nvPr>
            <p:custDataLst>
              <p:tags r:id="rId1"/>
            </p:custDataLst>
            <p:extLst>
              <p:ext uri="{D42A27DB-BD31-4B8C-83A1-F6EECF244321}">
                <p14:modId xmlns:p14="http://schemas.microsoft.com/office/powerpoint/2010/main" val="2467250520"/>
              </p:ext>
            </p:extLst>
          </p:nvPr>
        </p:nvGraphicFramePr>
        <p:xfrm>
          <a:off x="6125822" y="3392070"/>
          <a:ext cx="4779963" cy="1066800"/>
        </p:xfrm>
        <a:graphic>
          <a:graphicData uri="http://schemas.openxmlformats.org/drawingml/2006/table">
            <a:tbl>
              <a:tblPr/>
              <a:tblGrid>
                <a:gridCol w="531813">
                  <a:extLst>
                    <a:ext uri="{9D8B030D-6E8A-4147-A177-3AD203B41FA5}">
                      <a16:colId xmlns:a16="http://schemas.microsoft.com/office/drawing/2014/main" val="20000"/>
                    </a:ext>
                  </a:extLst>
                </a:gridCol>
                <a:gridCol w="528637">
                  <a:extLst>
                    <a:ext uri="{9D8B030D-6E8A-4147-A177-3AD203B41FA5}">
                      <a16:colId xmlns:a16="http://schemas.microsoft.com/office/drawing/2014/main" val="20001"/>
                    </a:ext>
                  </a:extLst>
                </a:gridCol>
                <a:gridCol w="533400">
                  <a:extLst>
                    <a:ext uri="{9D8B030D-6E8A-4147-A177-3AD203B41FA5}">
                      <a16:colId xmlns:a16="http://schemas.microsoft.com/office/drawing/2014/main" val="20002"/>
                    </a:ext>
                  </a:extLst>
                </a:gridCol>
                <a:gridCol w="531813">
                  <a:extLst>
                    <a:ext uri="{9D8B030D-6E8A-4147-A177-3AD203B41FA5}">
                      <a16:colId xmlns:a16="http://schemas.microsoft.com/office/drawing/2014/main" val="20003"/>
                    </a:ext>
                  </a:extLst>
                </a:gridCol>
                <a:gridCol w="528637">
                  <a:extLst>
                    <a:ext uri="{9D8B030D-6E8A-4147-A177-3AD203B41FA5}">
                      <a16:colId xmlns:a16="http://schemas.microsoft.com/office/drawing/2014/main" val="20004"/>
                    </a:ext>
                  </a:extLst>
                </a:gridCol>
                <a:gridCol w="531813">
                  <a:extLst>
                    <a:ext uri="{9D8B030D-6E8A-4147-A177-3AD203B41FA5}">
                      <a16:colId xmlns:a16="http://schemas.microsoft.com/office/drawing/2014/main" val="20005"/>
                    </a:ext>
                  </a:extLst>
                </a:gridCol>
                <a:gridCol w="533400">
                  <a:extLst>
                    <a:ext uri="{9D8B030D-6E8A-4147-A177-3AD203B41FA5}">
                      <a16:colId xmlns:a16="http://schemas.microsoft.com/office/drawing/2014/main" val="20006"/>
                    </a:ext>
                  </a:extLst>
                </a:gridCol>
                <a:gridCol w="528637">
                  <a:extLst>
                    <a:ext uri="{9D8B030D-6E8A-4147-A177-3AD203B41FA5}">
                      <a16:colId xmlns:a16="http://schemas.microsoft.com/office/drawing/2014/main" val="20007"/>
                    </a:ext>
                  </a:extLst>
                </a:gridCol>
                <a:gridCol w="531813">
                  <a:extLst>
                    <a:ext uri="{9D8B030D-6E8A-4147-A177-3AD203B41FA5}">
                      <a16:colId xmlns:a16="http://schemas.microsoft.com/office/drawing/2014/main" val="20008"/>
                    </a:ext>
                  </a:extLst>
                </a:gridCol>
              </a:tblGrid>
              <a:tr h="5334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2</a:t>
                      </a:r>
                    </a:p>
                  </a:txBody>
                  <a:tcPr>
                    <a:lnL w="28575"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5</a:t>
                      </a: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8</a:t>
                      </a: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20</a:t>
                      </a: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30</a:t>
                      </a: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35</a:t>
                      </a: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dirty="0">
                        <a:solidFill>
                          <a:srgbClr val="000000"/>
                        </a:solidFill>
                        <a:latin typeface="+mn-lt"/>
                        <a:ea typeface="+mn-ea"/>
                        <a:cs typeface="+mn-ea"/>
                        <a:sym typeface="+mn-lt"/>
                      </a:endParaRP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dirty="0">
                        <a:solidFill>
                          <a:srgbClr val="000000"/>
                        </a:solidFill>
                        <a:latin typeface="+mn-lt"/>
                        <a:ea typeface="+mn-ea"/>
                        <a:cs typeface="+mn-ea"/>
                        <a:sym typeface="+mn-lt"/>
                      </a:endParaRPr>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dirty="0">
                        <a:solidFill>
                          <a:srgbClr val="000000"/>
                        </a:solidFill>
                        <a:latin typeface="+mn-lt"/>
                        <a:ea typeface="+mn-ea"/>
                        <a:cs typeface="+mn-ea"/>
                        <a:sym typeface="+mn-lt"/>
                      </a:endParaRPr>
                    </a:p>
                  </a:txBody>
                  <a:tcPr>
                    <a:lnL w="12700" cap="flat" cmpd="sng">
                      <a:solidFill>
                        <a:srgbClr val="000000"/>
                      </a:solidFill>
                      <a:prstDash val="solid"/>
                      <a:headEnd type="none" w="med" len="med"/>
                      <a:tailEnd type="none" w="med" len="med"/>
                    </a:lnL>
                    <a:lnR w="28575"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0</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1</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2</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3</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4</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5</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dirty="0">
                          <a:solidFill>
                            <a:srgbClr val="000000"/>
                          </a:solidFill>
                          <a:latin typeface="+mn-lt"/>
                          <a:ea typeface="+mn-ea"/>
                          <a:cs typeface="+mn-ea"/>
                          <a:sym typeface="+mn-lt"/>
                        </a:rPr>
                        <a:t>…</a:t>
                      </a: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dirty="0">
                        <a:solidFill>
                          <a:srgbClr val="000000"/>
                        </a:solidFill>
                        <a:latin typeface="+mn-lt"/>
                        <a:ea typeface="+mn-ea"/>
                        <a:cs typeface="+mn-ea"/>
                        <a:sym typeface="+mn-lt"/>
                      </a:endParaRP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dirty="0">
                        <a:solidFill>
                          <a:srgbClr val="000000"/>
                        </a:solidFill>
                        <a:latin typeface="+mn-lt"/>
                        <a:ea typeface="+mn-ea"/>
                        <a:cs typeface="+mn-ea"/>
                        <a:sym typeface="+mn-lt"/>
                      </a:endParaRPr>
                    </a:p>
                  </a:txBody>
                  <a:tcPr>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9" name="Text Box 50">
            <a:extLst>
              <a:ext uri="{FF2B5EF4-FFF2-40B4-BE49-F238E27FC236}">
                <a16:creationId xmlns:a16="http://schemas.microsoft.com/office/drawing/2014/main" id="{B4EC2F4F-11C9-4542-8642-E145D738C601}"/>
              </a:ext>
            </a:extLst>
          </p:cNvPr>
          <p:cNvSpPr txBox="1">
            <a:spLocks noChangeArrowheads="1"/>
          </p:cNvSpPr>
          <p:nvPr/>
        </p:nvSpPr>
        <p:spPr bwMode="auto">
          <a:xfrm>
            <a:off x="4437254" y="1966574"/>
            <a:ext cx="7993063" cy="16535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 设 </a:t>
            </a:r>
            <a:r>
              <a:rPr lang="en-US" altLang="zh-CN" sz="2000" dirty="0" err="1">
                <a:solidFill>
                  <a:srgbClr val="000000"/>
                </a:solidFill>
                <a:latin typeface="+mn-lt"/>
                <a:ea typeface="+mn-ea"/>
                <a:cs typeface="+mn-ea"/>
                <a:sym typeface="+mn-lt"/>
              </a:rPr>
              <a:t>L.elem</a:t>
            </a:r>
            <a:r>
              <a:rPr lang="en-US" altLang="zh-CN" sz="2000" dirty="0">
                <a:solidFill>
                  <a:srgbClr val="000000"/>
                </a:solidFill>
                <a:latin typeface="+mn-lt"/>
                <a:ea typeface="+mn-ea"/>
                <a:cs typeface="+mn-ea"/>
                <a:sym typeface="+mn-lt"/>
              </a:rPr>
              <a:t>[0..maxleng-1]</a:t>
            </a:r>
            <a:r>
              <a:rPr lang="zh-CN" altLang="en-US" sz="2000" dirty="0">
                <a:solidFill>
                  <a:srgbClr val="000000"/>
                </a:solidFill>
                <a:latin typeface="+mn-lt"/>
                <a:ea typeface="+mn-ea"/>
                <a:cs typeface="+mn-ea"/>
                <a:sym typeface="+mn-lt"/>
              </a:rPr>
              <a:t>中有</a:t>
            </a:r>
            <a:r>
              <a:rPr lang="en-US" altLang="zh-CN" sz="2000" dirty="0">
                <a:solidFill>
                  <a:srgbClr val="000000"/>
                </a:solidFill>
                <a:latin typeface="+mn-lt"/>
                <a:ea typeface="+mn-ea"/>
                <a:cs typeface="+mn-ea"/>
                <a:sym typeface="+mn-lt"/>
              </a:rPr>
              <a:t>length</a:t>
            </a:r>
            <a:r>
              <a:rPr lang="zh-CN" altLang="en-US" sz="2000" dirty="0">
                <a:solidFill>
                  <a:srgbClr val="000000"/>
                </a:solidFill>
                <a:latin typeface="+mn-lt"/>
                <a:ea typeface="+mn-ea"/>
                <a:cs typeface="+mn-ea"/>
                <a:sym typeface="+mn-lt"/>
              </a:rPr>
              <a:t>个元素，在</a:t>
            </a:r>
            <a:r>
              <a:rPr lang="en-US" altLang="zh-CN" sz="2000" dirty="0" err="1">
                <a:solidFill>
                  <a:srgbClr val="000000"/>
                </a:solidFill>
                <a:latin typeface="+mn-lt"/>
                <a:ea typeface="+mn-ea"/>
                <a:cs typeface="+mn-ea"/>
                <a:sym typeface="+mn-lt"/>
              </a:rPr>
              <a:t>L.elem</a:t>
            </a:r>
            <a:r>
              <a:rPr lang="en-US" altLang="zh-CN" sz="2000" dirty="0">
                <a:solidFill>
                  <a:srgbClr val="000000"/>
                </a:solidFill>
                <a:latin typeface="+mn-lt"/>
                <a:ea typeface="+mn-ea"/>
                <a:cs typeface="+mn-ea"/>
                <a:sym typeface="+mn-lt"/>
              </a:rPr>
              <a:t>[i-1]</a:t>
            </a:r>
            <a:r>
              <a:rPr lang="zh-CN" altLang="en-US" sz="2000" dirty="0">
                <a:solidFill>
                  <a:srgbClr val="000000"/>
                </a:solidFill>
                <a:latin typeface="+mn-lt"/>
                <a:ea typeface="+mn-ea"/>
                <a:cs typeface="+mn-ea"/>
                <a:sym typeface="+mn-lt"/>
              </a:rPr>
              <a:t>之前</a:t>
            </a:r>
            <a:endParaRPr lang="en-US" altLang="zh-CN" sz="20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插入新元素</a:t>
            </a:r>
            <a:r>
              <a:rPr lang="en-US" altLang="zh-CN" sz="2000" dirty="0">
                <a:solidFill>
                  <a:srgbClr val="000000"/>
                </a:solidFill>
                <a:latin typeface="+mn-lt"/>
                <a:ea typeface="+mn-ea"/>
                <a:cs typeface="+mn-ea"/>
                <a:sym typeface="+mn-lt"/>
              </a:rPr>
              <a:t>e</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1 &lt;= </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&lt;= length</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例</a:t>
            </a:r>
            <a:r>
              <a:rPr lang="en-US" altLang="zh-CN" sz="2000" dirty="0">
                <a:solidFill>
                  <a:srgbClr val="000000"/>
                </a:solidFill>
                <a:latin typeface="+mn-lt"/>
                <a:ea typeface="+mn-ea"/>
                <a:cs typeface="+mn-ea"/>
                <a:sym typeface="+mn-lt"/>
              </a:rPr>
              <a:t>. </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3 , e = 6 , length = 6 </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插入</a:t>
            </a:r>
            <a:r>
              <a:rPr lang="en-US" altLang="zh-CN" sz="2000" dirty="0">
                <a:solidFill>
                  <a:srgbClr val="000000"/>
                </a:solidFill>
                <a:latin typeface="+mn-lt"/>
                <a:ea typeface="+mn-ea"/>
                <a:cs typeface="+mn-ea"/>
                <a:sym typeface="+mn-lt"/>
              </a:rPr>
              <a:t>6</a:t>
            </a:r>
            <a:r>
              <a:rPr lang="zh-CN" altLang="en-US" sz="2000" dirty="0">
                <a:solidFill>
                  <a:srgbClr val="000000"/>
                </a:solidFill>
                <a:latin typeface="+mn-lt"/>
                <a:ea typeface="+mn-ea"/>
                <a:cs typeface="+mn-ea"/>
                <a:sym typeface="+mn-lt"/>
              </a:rPr>
              <a:t>之前：</a:t>
            </a:r>
          </a:p>
        </p:txBody>
      </p:sp>
      <p:sp>
        <p:nvSpPr>
          <p:cNvPr id="22" name="Text Box 51">
            <a:extLst>
              <a:ext uri="{FF2B5EF4-FFF2-40B4-BE49-F238E27FC236}">
                <a16:creationId xmlns:a16="http://schemas.microsoft.com/office/drawing/2014/main" id="{F8FB840F-B17E-4380-86E4-4298AFE6E588}"/>
              </a:ext>
            </a:extLst>
          </p:cNvPr>
          <p:cNvSpPr txBox="1">
            <a:spLocks noChangeArrowheads="1"/>
          </p:cNvSpPr>
          <p:nvPr/>
        </p:nvSpPr>
        <p:spPr bwMode="auto">
          <a:xfrm>
            <a:off x="4577290" y="5200750"/>
            <a:ext cx="1894496" cy="45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插入</a:t>
            </a:r>
            <a:r>
              <a:rPr lang="en-US" altLang="zh-CN" sz="2000" dirty="0">
                <a:solidFill>
                  <a:srgbClr val="000000"/>
                </a:solidFill>
                <a:latin typeface="+mn-lt"/>
                <a:ea typeface="+mn-ea"/>
                <a:cs typeface="+mn-ea"/>
                <a:sym typeface="+mn-lt"/>
              </a:rPr>
              <a:t>6</a:t>
            </a:r>
            <a:r>
              <a:rPr lang="zh-CN" altLang="en-US" sz="2000" dirty="0">
                <a:solidFill>
                  <a:srgbClr val="000000"/>
                </a:solidFill>
                <a:latin typeface="+mn-lt"/>
                <a:ea typeface="+mn-ea"/>
                <a:cs typeface="+mn-ea"/>
                <a:sym typeface="+mn-lt"/>
              </a:rPr>
              <a:t>之后：</a:t>
            </a:r>
          </a:p>
        </p:txBody>
      </p:sp>
      <p:graphicFrame>
        <p:nvGraphicFramePr>
          <p:cNvPr id="23" name="内容占位符 16419">
            <a:extLst>
              <a:ext uri="{FF2B5EF4-FFF2-40B4-BE49-F238E27FC236}">
                <a16:creationId xmlns:a16="http://schemas.microsoft.com/office/drawing/2014/main" id="{87D590A9-7F94-4643-B238-6A50844E58AA}"/>
              </a:ext>
            </a:extLst>
          </p:cNvPr>
          <p:cNvGraphicFramePr>
            <a:graphicFrameLocks/>
          </p:cNvGraphicFramePr>
          <p:nvPr>
            <p:custDataLst>
              <p:tags r:id="rId2"/>
            </p:custDataLst>
            <p:extLst>
              <p:ext uri="{D42A27DB-BD31-4B8C-83A1-F6EECF244321}">
                <p14:modId xmlns:p14="http://schemas.microsoft.com/office/powerpoint/2010/main" val="662138576"/>
              </p:ext>
            </p:extLst>
          </p:nvPr>
        </p:nvGraphicFramePr>
        <p:xfrm>
          <a:off x="6125822" y="5219670"/>
          <a:ext cx="4895999" cy="1027112"/>
        </p:xfrm>
        <a:graphic>
          <a:graphicData uri="http://schemas.openxmlformats.org/drawingml/2006/table">
            <a:tbl>
              <a:tblPr/>
              <a:tblGrid>
                <a:gridCol w="544147">
                  <a:extLst>
                    <a:ext uri="{9D8B030D-6E8A-4147-A177-3AD203B41FA5}">
                      <a16:colId xmlns:a16="http://schemas.microsoft.com/office/drawing/2014/main" val="20000"/>
                    </a:ext>
                  </a:extLst>
                </a:gridCol>
                <a:gridCol w="542841">
                  <a:extLst>
                    <a:ext uri="{9D8B030D-6E8A-4147-A177-3AD203B41FA5}">
                      <a16:colId xmlns:a16="http://schemas.microsoft.com/office/drawing/2014/main" val="20001"/>
                    </a:ext>
                  </a:extLst>
                </a:gridCol>
                <a:gridCol w="545444">
                  <a:extLst>
                    <a:ext uri="{9D8B030D-6E8A-4147-A177-3AD203B41FA5}">
                      <a16:colId xmlns:a16="http://schemas.microsoft.com/office/drawing/2014/main" val="20002"/>
                    </a:ext>
                  </a:extLst>
                </a:gridCol>
                <a:gridCol w="544147">
                  <a:extLst>
                    <a:ext uri="{9D8B030D-6E8A-4147-A177-3AD203B41FA5}">
                      <a16:colId xmlns:a16="http://schemas.microsoft.com/office/drawing/2014/main" val="20003"/>
                    </a:ext>
                  </a:extLst>
                </a:gridCol>
                <a:gridCol w="542841">
                  <a:extLst>
                    <a:ext uri="{9D8B030D-6E8A-4147-A177-3AD203B41FA5}">
                      <a16:colId xmlns:a16="http://schemas.microsoft.com/office/drawing/2014/main" val="20004"/>
                    </a:ext>
                  </a:extLst>
                </a:gridCol>
                <a:gridCol w="544147">
                  <a:extLst>
                    <a:ext uri="{9D8B030D-6E8A-4147-A177-3AD203B41FA5}">
                      <a16:colId xmlns:a16="http://schemas.microsoft.com/office/drawing/2014/main" val="20005"/>
                    </a:ext>
                  </a:extLst>
                </a:gridCol>
                <a:gridCol w="545444">
                  <a:extLst>
                    <a:ext uri="{9D8B030D-6E8A-4147-A177-3AD203B41FA5}">
                      <a16:colId xmlns:a16="http://schemas.microsoft.com/office/drawing/2014/main" val="20006"/>
                    </a:ext>
                  </a:extLst>
                </a:gridCol>
                <a:gridCol w="542841">
                  <a:extLst>
                    <a:ext uri="{9D8B030D-6E8A-4147-A177-3AD203B41FA5}">
                      <a16:colId xmlns:a16="http://schemas.microsoft.com/office/drawing/2014/main" val="20007"/>
                    </a:ext>
                  </a:extLst>
                </a:gridCol>
                <a:gridCol w="544147">
                  <a:extLst>
                    <a:ext uri="{9D8B030D-6E8A-4147-A177-3AD203B41FA5}">
                      <a16:colId xmlns:a16="http://schemas.microsoft.com/office/drawing/2014/main" val="20008"/>
                    </a:ext>
                  </a:extLst>
                </a:gridCol>
              </a:tblGrid>
              <a:tr h="509973">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2</a:t>
                      </a:r>
                    </a:p>
                  </a:txBody>
                  <a:tcPr marT="45663" marB="45663">
                    <a:lnL w="28575"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5</a:t>
                      </a: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00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00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FF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FF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FF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00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000000"/>
                        </a:solidFill>
                        <a:latin typeface="+mn-lt"/>
                        <a:ea typeface="+mn-ea"/>
                        <a:cs typeface="+mn-ea"/>
                        <a:sym typeface="+mn-lt"/>
                      </a:endParaRPr>
                    </a:p>
                  </a:txBody>
                  <a:tcPr marT="45663" marB="45663">
                    <a:lnL w="12700" cap="flat" cmpd="sng">
                      <a:solidFill>
                        <a:srgbClr val="000000"/>
                      </a:solidFill>
                      <a:prstDash val="solid"/>
                      <a:headEnd type="none" w="med" len="med"/>
                      <a:tailEnd type="none" w="med" len="med"/>
                    </a:lnL>
                    <a:lnR w="28575" cap="flat" cmpd="sng">
                      <a:solidFill>
                        <a:srgbClr val="000000"/>
                      </a:solidFill>
                      <a:prstDash val="solid"/>
                      <a:headEnd type="none" w="med" len="med"/>
                      <a:tailEnd type="none" w="med" len="med"/>
                    </a:lnR>
                    <a:lnT w="28575" cap="flat" cmpd="sng">
                      <a:solidFill>
                        <a:srgbClr val="000000"/>
                      </a:solidFill>
                      <a:prstDash val="solid"/>
                      <a:headEnd type="none" w="med" len="med"/>
                      <a:tailEnd type="none" w="med" len="med"/>
                    </a:lnT>
                    <a:lnB w="28575"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17139">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0</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1</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2</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3</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4</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5</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6</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000000"/>
                          </a:solidFill>
                          <a:latin typeface="+mn-lt"/>
                          <a:ea typeface="+mn-ea"/>
                          <a:cs typeface="+mn-ea"/>
                          <a:sym typeface="+mn-lt"/>
                        </a:rPr>
                        <a:t>…</a:t>
                      </a: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endParaRPr lang="en-US" altLang="zh-CN" sz="2000" dirty="0">
                        <a:solidFill>
                          <a:srgbClr val="000000"/>
                        </a:solidFill>
                        <a:latin typeface="+mn-lt"/>
                        <a:ea typeface="+mn-ea"/>
                        <a:cs typeface="+mn-ea"/>
                        <a:sym typeface="+mn-lt"/>
                      </a:endParaRPr>
                    </a:p>
                  </a:txBody>
                  <a:tcPr marT="45663" marB="45663">
                    <a:lnL>
                      <a:noFill/>
                    </a:lnL>
                    <a:lnR>
                      <a:noFill/>
                    </a:lnR>
                    <a:lnT w="28575" cap="flat" cmpd="sng">
                      <a:solidFill>
                        <a:srgbClr val="000000"/>
                      </a:solidFill>
                      <a:prstDash val="solid"/>
                      <a:miter/>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sp>
        <p:nvSpPr>
          <p:cNvPr id="24" name="文本框 8">
            <a:extLst>
              <a:ext uri="{FF2B5EF4-FFF2-40B4-BE49-F238E27FC236}">
                <a16:creationId xmlns:a16="http://schemas.microsoft.com/office/drawing/2014/main" id="{5B2018E9-7AAF-4510-8F44-B8499D77CCB8}"/>
              </a:ext>
            </a:extLst>
          </p:cNvPr>
          <p:cNvSpPr txBox="1">
            <a:spLocks noChangeArrowheads="1"/>
          </p:cNvSpPr>
          <p:nvPr/>
        </p:nvSpPr>
        <p:spPr bwMode="auto">
          <a:xfrm>
            <a:off x="7101819" y="3059376"/>
            <a:ext cx="45720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2400" b="1" i="0" u="none" strike="noStrike" kern="0" cap="none" spc="0" normalizeH="0" baseline="0" noProof="0" dirty="0">
                <a:ln>
                  <a:noFill/>
                </a:ln>
                <a:solidFill>
                  <a:srgbClr val="FF0000"/>
                </a:solidFill>
                <a:effectLst/>
                <a:uLnTx/>
                <a:uFillTx/>
                <a:latin typeface="+mn-lt"/>
                <a:ea typeface="+mn-ea"/>
                <a:cs typeface="+mn-ea"/>
                <a:sym typeface="+mn-lt"/>
              </a:rPr>
              <a:t> →   →   →   →</a:t>
            </a:r>
            <a:endParaRPr kumimoji="0" lang="zh-CN" altLang="en-US" sz="2400" b="0" i="0" u="none" strike="noStrike" kern="0" cap="none" spc="0" normalizeH="0" baseline="0" noProof="0" dirty="0">
              <a:ln>
                <a:noFill/>
              </a:ln>
              <a:solidFill>
                <a:srgbClr val="FF0000"/>
              </a:solidFill>
              <a:effectLst/>
              <a:uLnTx/>
              <a:uFillTx/>
              <a:latin typeface="+mn-lt"/>
              <a:ea typeface="+mn-ea"/>
              <a:cs typeface="+mn-ea"/>
              <a:sym typeface="+mn-lt"/>
            </a:endParaRPr>
          </a:p>
        </p:txBody>
      </p:sp>
      <p:sp>
        <p:nvSpPr>
          <p:cNvPr id="25" name="文本框 24">
            <a:extLst>
              <a:ext uri="{FF2B5EF4-FFF2-40B4-BE49-F238E27FC236}">
                <a16:creationId xmlns:a16="http://schemas.microsoft.com/office/drawing/2014/main" id="{38AB56E6-6843-403D-9EC8-B56D85791729}"/>
              </a:ext>
            </a:extLst>
          </p:cNvPr>
          <p:cNvSpPr txBox="1"/>
          <p:nvPr/>
        </p:nvSpPr>
        <p:spPr>
          <a:xfrm>
            <a:off x="4577290" y="4522207"/>
            <a:ext cx="6594436" cy="453266"/>
          </a:xfrm>
          <a:prstGeom prst="rect">
            <a:avLst/>
          </a:prstGeom>
          <a:noFill/>
        </p:spPr>
        <p:txBody>
          <a:bodyPr wrap="square">
            <a:spAutoFit/>
          </a:bodyPr>
          <a:lstStyle/>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35,30,20,8 </a:t>
            </a:r>
            <a:r>
              <a:rPr lang="zh-CN" altLang="en-US" sz="2000" dirty="0">
                <a:solidFill>
                  <a:srgbClr val="000000"/>
                </a:solidFill>
                <a:latin typeface="+mn-lt"/>
                <a:ea typeface="+mn-ea"/>
                <a:cs typeface="+mn-ea"/>
                <a:sym typeface="+mn-lt"/>
              </a:rPr>
              <a:t>依次后移一个位置</a:t>
            </a:r>
          </a:p>
        </p:txBody>
      </p:sp>
      <p:sp>
        <p:nvSpPr>
          <p:cNvPr id="26" name="文本框 25">
            <a:extLst>
              <a:ext uri="{FF2B5EF4-FFF2-40B4-BE49-F238E27FC236}">
                <a16:creationId xmlns:a16="http://schemas.microsoft.com/office/drawing/2014/main" id="{F119D323-0681-484C-9744-84242615C1F7}"/>
              </a:ext>
            </a:extLst>
          </p:cNvPr>
          <p:cNvSpPr txBox="1"/>
          <p:nvPr/>
        </p:nvSpPr>
        <p:spPr>
          <a:xfrm>
            <a:off x="7350222" y="5253136"/>
            <a:ext cx="492019" cy="400110"/>
          </a:xfrm>
          <a:prstGeom prst="rect">
            <a:avLst/>
          </a:prstGeom>
          <a:noFill/>
        </p:spPr>
        <p:txBody>
          <a:bodyPr wrap="square">
            <a:spAutoFit/>
          </a:bodyPr>
          <a:lstStyle/>
          <a:p>
            <a:r>
              <a:rPr lang="en-US" altLang="zh-CN" sz="2000" b="1" dirty="0">
                <a:solidFill>
                  <a:srgbClr val="0070C0"/>
                </a:solidFill>
                <a:cs typeface="+mn-ea"/>
                <a:sym typeface="+mn-lt"/>
              </a:rPr>
              <a:t>6</a:t>
            </a:r>
            <a:endParaRPr lang="zh-CN" altLang="en-US" sz="2000" b="1" dirty="0">
              <a:solidFill>
                <a:srgbClr val="0070C0"/>
              </a:solidFill>
            </a:endParaRPr>
          </a:p>
        </p:txBody>
      </p:sp>
      <p:sp>
        <p:nvSpPr>
          <p:cNvPr id="27" name="文本框 26">
            <a:extLst>
              <a:ext uri="{FF2B5EF4-FFF2-40B4-BE49-F238E27FC236}">
                <a16:creationId xmlns:a16="http://schemas.microsoft.com/office/drawing/2014/main" id="{CE04195E-ED3E-4EBD-B68A-04E474311273}"/>
              </a:ext>
            </a:extLst>
          </p:cNvPr>
          <p:cNvSpPr txBox="1"/>
          <p:nvPr/>
        </p:nvSpPr>
        <p:spPr>
          <a:xfrm>
            <a:off x="7856997" y="5200750"/>
            <a:ext cx="340990" cy="452496"/>
          </a:xfrm>
          <a:prstGeom prst="rect">
            <a:avLst/>
          </a:prstGeom>
          <a:noFill/>
        </p:spPr>
        <p:txBody>
          <a:bodyPr wrap="square">
            <a:spAutoFit/>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dirty="0">
                <a:solidFill>
                  <a:srgbClr val="FF0000"/>
                </a:solidFill>
                <a:latin typeface="+mn-lt"/>
                <a:ea typeface="+mn-ea"/>
                <a:cs typeface="+mn-ea"/>
                <a:sym typeface="+mn-lt"/>
              </a:rPr>
              <a:t>8</a:t>
            </a:r>
          </a:p>
        </p:txBody>
      </p:sp>
      <p:sp>
        <p:nvSpPr>
          <p:cNvPr id="28" name="文本框 27">
            <a:extLst>
              <a:ext uri="{FF2B5EF4-FFF2-40B4-BE49-F238E27FC236}">
                <a16:creationId xmlns:a16="http://schemas.microsoft.com/office/drawing/2014/main" id="{CB16D4FC-12FC-4FEB-93C9-2FC8235CC35F}"/>
              </a:ext>
            </a:extLst>
          </p:cNvPr>
          <p:cNvSpPr txBox="1"/>
          <p:nvPr/>
        </p:nvSpPr>
        <p:spPr>
          <a:xfrm>
            <a:off x="8411822" y="5236722"/>
            <a:ext cx="475823" cy="416524"/>
          </a:xfrm>
          <a:prstGeom prst="rect">
            <a:avLst/>
          </a:prstGeom>
          <a:noFill/>
        </p:spPr>
        <p:txBody>
          <a:bodyPr wrap="square">
            <a:spAutoFit/>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dirty="0">
                <a:solidFill>
                  <a:srgbClr val="FF0000"/>
                </a:solidFill>
                <a:latin typeface="+mn-lt"/>
                <a:ea typeface="+mn-ea"/>
                <a:cs typeface="+mn-ea"/>
                <a:sym typeface="+mn-lt"/>
              </a:rPr>
              <a:t>20</a:t>
            </a:r>
          </a:p>
        </p:txBody>
      </p:sp>
      <p:sp>
        <p:nvSpPr>
          <p:cNvPr id="29" name="文本框 28">
            <a:extLst>
              <a:ext uri="{FF2B5EF4-FFF2-40B4-BE49-F238E27FC236}">
                <a16:creationId xmlns:a16="http://schemas.microsoft.com/office/drawing/2014/main" id="{BBED725B-3AFC-4F4B-982E-DF8A3D21679F}"/>
              </a:ext>
            </a:extLst>
          </p:cNvPr>
          <p:cNvSpPr txBox="1"/>
          <p:nvPr/>
        </p:nvSpPr>
        <p:spPr>
          <a:xfrm>
            <a:off x="8887645" y="5236722"/>
            <a:ext cx="616174" cy="416524"/>
          </a:xfrm>
          <a:prstGeom prst="rect">
            <a:avLst/>
          </a:prstGeom>
          <a:noFill/>
        </p:spPr>
        <p:txBody>
          <a:bodyPr wrap="square">
            <a:spAutoFit/>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dirty="0">
                <a:solidFill>
                  <a:srgbClr val="FF0000"/>
                </a:solidFill>
                <a:latin typeface="+mn-lt"/>
                <a:ea typeface="+mn-ea"/>
                <a:cs typeface="+mn-ea"/>
                <a:sym typeface="+mn-lt"/>
              </a:rPr>
              <a:t>30</a:t>
            </a:r>
          </a:p>
        </p:txBody>
      </p:sp>
      <p:sp>
        <p:nvSpPr>
          <p:cNvPr id="30" name="文本框 29">
            <a:extLst>
              <a:ext uri="{FF2B5EF4-FFF2-40B4-BE49-F238E27FC236}">
                <a16:creationId xmlns:a16="http://schemas.microsoft.com/office/drawing/2014/main" id="{E135F721-CA1C-4FE1-9123-58F6280D01B0}"/>
              </a:ext>
            </a:extLst>
          </p:cNvPr>
          <p:cNvSpPr txBox="1"/>
          <p:nvPr/>
        </p:nvSpPr>
        <p:spPr>
          <a:xfrm>
            <a:off x="9478909" y="5236722"/>
            <a:ext cx="475823" cy="416524"/>
          </a:xfrm>
          <a:prstGeom prst="rect">
            <a:avLst/>
          </a:prstGeom>
          <a:noFill/>
        </p:spPr>
        <p:txBody>
          <a:bodyPr wrap="square">
            <a:spAutoFit/>
          </a:bodyPr>
          <a:lstStyle/>
          <a:p>
            <a:pPr lvl="0"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1800" dirty="0">
                <a:solidFill>
                  <a:srgbClr val="FF0000"/>
                </a:solidFill>
                <a:latin typeface="+mn-lt"/>
                <a:ea typeface="+mn-ea"/>
                <a:cs typeface="+mn-ea"/>
                <a:sym typeface="+mn-lt"/>
              </a:rPr>
              <a:t>35</a:t>
            </a:r>
          </a:p>
        </p:txBody>
      </p:sp>
    </p:spTree>
    <p:extLst>
      <p:ext uri="{BB962C8B-B14F-4D97-AF65-F5344CB8AC3E}">
        <p14:creationId xmlns:p14="http://schemas.microsoft.com/office/powerpoint/2010/main" val="3374644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4">
                                            <p:txEl>
                                              <p:pRg st="0" end="0"/>
                                            </p:txEl>
                                          </p:spTgt>
                                        </p:tgtEl>
                                        <p:attrNameLst>
                                          <p:attrName>style.visibility</p:attrName>
                                        </p:attrNameLst>
                                      </p:cBhvr>
                                      <p:to>
                                        <p:strVal val="visible"/>
                                      </p:to>
                                    </p:set>
                                    <p:animEffect transition="in" filter="fade">
                                      <p:cBhvr>
                                        <p:cTn id="19" dur="500"/>
                                        <p:tgtEl>
                                          <p:spTgt spid="24">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childTnLst>
                          </p:cTn>
                        </p:par>
                        <p:par>
                          <p:cTn id="45" fill="hold">
                            <p:stCondLst>
                              <p:cond delay="2000"/>
                            </p:stCondLst>
                            <p:childTnLst>
                              <p:par>
                                <p:cTn id="46" presetID="10"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childTnLst>
                          </p:cTn>
                        </p:par>
                        <p:par>
                          <p:cTn id="49" fill="hold">
                            <p:stCondLst>
                              <p:cond delay="2500"/>
                            </p:stCondLst>
                            <p:childTnLst>
                              <p:par>
                                <p:cTn id="50" presetID="2" presetClass="entr" presetSubtype="1" fill="hold" grpId="0" nodeType="after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additive="base">
                                        <p:cTn id="52" dur="500" fill="hold"/>
                                        <p:tgtEl>
                                          <p:spTgt spid="26"/>
                                        </p:tgtEl>
                                        <p:attrNameLst>
                                          <p:attrName>ppt_x</p:attrName>
                                        </p:attrNameLst>
                                      </p:cBhvr>
                                      <p:tavLst>
                                        <p:tav tm="0">
                                          <p:val>
                                            <p:strVal val="#ppt_x"/>
                                          </p:val>
                                        </p:tav>
                                        <p:tav tm="100000">
                                          <p:val>
                                            <p:strVal val="#ppt_x"/>
                                          </p:val>
                                        </p:tav>
                                      </p:tavLst>
                                    </p:anim>
                                    <p:anim calcmode="lin" valueType="num">
                                      <p:cBhvr additive="base">
                                        <p:cTn id="53"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3" grpId="0" bldLvl="0" animBg="1"/>
      <p:bldP spid="22" grpId="0"/>
      <p:bldP spid="25" grpId="0"/>
      <p:bldP spid="26" grpId="0"/>
      <p:bldP spid="27" grpId="0"/>
      <p:bldP spid="28" grpId="0"/>
      <p:bldP spid="29" grpId="0"/>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aphicFrame>
        <p:nvGraphicFramePr>
          <p:cNvPr id="22" name="Group 106">
            <a:extLst>
              <a:ext uri="{FF2B5EF4-FFF2-40B4-BE49-F238E27FC236}">
                <a16:creationId xmlns:a16="http://schemas.microsoft.com/office/drawing/2014/main" id="{0AC71487-8E99-4063-BC18-F37267172101}"/>
              </a:ext>
            </a:extLst>
          </p:cNvPr>
          <p:cNvGraphicFramePr>
            <a:graphicFrameLocks noGrp="1"/>
          </p:cNvGraphicFramePr>
          <p:nvPr>
            <p:extLst>
              <p:ext uri="{D42A27DB-BD31-4B8C-83A1-F6EECF244321}">
                <p14:modId xmlns:p14="http://schemas.microsoft.com/office/powerpoint/2010/main" val="1934001874"/>
              </p:ext>
            </p:extLst>
          </p:nvPr>
        </p:nvGraphicFramePr>
        <p:xfrm>
          <a:off x="746203" y="2686641"/>
          <a:ext cx="10699593" cy="1141413"/>
        </p:xfrm>
        <a:graphic>
          <a:graphicData uri="http://schemas.openxmlformats.org/drawingml/2006/table">
            <a:tbl>
              <a:tblPr/>
              <a:tblGrid>
                <a:gridCol w="1004091">
                  <a:extLst>
                    <a:ext uri="{9D8B030D-6E8A-4147-A177-3AD203B41FA5}">
                      <a16:colId xmlns:a16="http://schemas.microsoft.com/office/drawing/2014/main" val="20000"/>
                    </a:ext>
                  </a:extLst>
                </a:gridCol>
                <a:gridCol w="885609">
                  <a:extLst>
                    <a:ext uri="{9D8B030D-6E8A-4147-A177-3AD203B41FA5}">
                      <a16:colId xmlns:a16="http://schemas.microsoft.com/office/drawing/2014/main" val="20001"/>
                    </a:ext>
                  </a:extLst>
                </a:gridCol>
                <a:gridCol w="971960">
                  <a:extLst>
                    <a:ext uri="{9D8B030D-6E8A-4147-A177-3AD203B41FA5}">
                      <a16:colId xmlns:a16="http://schemas.microsoft.com/office/drawing/2014/main" val="20002"/>
                    </a:ext>
                  </a:extLst>
                </a:gridCol>
                <a:gridCol w="1004091">
                  <a:extLst>
                    <a:ext uri="{9D8B030D-6E8A-4147-A177-3AD203B41FA5}">
                      <a16:colId xmlns:a16="http://schemas.microsoft.com/office/drawing/2014/main" val="20003"/>
                    </a:ext>
                  </a:extLst>
                </a:gridCol>
                <a:gridCol w="1144664">
                  <a:extLst>
                    <a:ext uri="{9D8B030D-6E8A-4147-A177-3AD203B41FA5}">
                      <a16:colId xmlns:a16="http://schemas.microsoft.com/office/drawing/2014/main" val="20004"/>
                    </a:ext>
                  </a:extLst>
                </a:gridCol>
                <a:gridCol w="1144664">
                  <a:extLst>
                    <a:ext uri="{9D8B030D-6E8A-4147-A177-3AD203B41FA5}">
                      <a16:colId xmlns:a16="http://schemas.microsoft.com/office/drawing/2014/main" val="20005"/>
                    </a:ext>
                  </a:extLst>
                </a:gridCol>
                <a:gridCol w="1024173">
                  <a:extLst>
                    <a:ext uri="{9D8B030D-6E8A-4147-A177-3AD203B41FA5}">
                      <a16:colId xmlns:a16="http://schemas.microsoft.com/office/drawing/2014/main" val="20006"/>
                    </a:ext>
                  </a:extLst>
                </a:gridCol>
                <a:gridCol w="1014131">
                  <a:extLst>
                    <a:ext uri="{9D8B030D-6E8A-4147-A177-3AD203B41FA5}">
                      <a16:colId xmlns:a16="http://schemas.microsoft.com/office/drawing/2014/main" val="20007"/>
                    </a:ext>
                  </a:extLst>
                </a:gridCol>
                <a:gridCol w="1253105">
                  <a:extLst>
                    <a:ext uri="{9D8B030D-6E8A-4147-A177-3AD203B41FA5}">
                      <a16:colId xmlns:a16="http://schemas.microsoft.com/office/drawing/2014/main" val="20008"/>
                    </a:ext>
                  </a:extLst>
                </a:gridCol>
                <a:gridCol w="1253105">
                  <a:extLst>
                    <a:ext uri="{9D8B030D-6E8A-4147-A177-3AD203B41FA5}">
                      <a16:colId xmlns:a16="http://schemas.microsoft.com/office/drawing/2014/main" val="20009"/>
                    </a:ext>
                  </a:extLst>
                </a:gridCol>
              </a:tblGrid>
              <a:tr h="557213">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a</a:t>
                      </a:r>
                      <a:r>
                        <a:rPr kumimoji="1" lang="en-US" altLang="zh-CN" sz="2000" b="1" i="0" u="none" strike="noStrike" cap="none" normalizeH="0" baseline="-25000" dirty="0">
                          <a:ln>
                            <a:noFill/>
                          </a:ln>
                          <a:solidFill>
                            <a:srgbClr val="000000"/>
                          </a:solidFill>
                          <a:effectLst/>
                          <a:latin typeface="+mn-lt"/>
                          <a:ea typeface="+mn-ea"/>
                          <a:cs typeface="+mn-ea"/>
                          <a:sym typeface="+mn-lt"/>
                        </a:rPr>
                        <a:t>1</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2</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a</a:t>
                      </a:r>
                      <a:r>
                        <a:rPr kumimoji="1" lang="en-US" altLang="zh-CN" sz="2000" b="1" i="0" u="none" strike="noStrike" cap="none" normalizeH="0" baseline="-25000" dirty="0">
                          <a:ln>
                            <a:noFill/>
                          </a:ln>
                          <a:solidFill>
                            <a:srgbClr val="000000"/>
                          </a:solidFill>
                          <a:effectLst/>
                          <a:latin typeface="+mn-lt"/>
                          <a:ea typeface="+mn-ea"/>
                          <a:cs typeface="+mn-ea"/>
                          <a:sym typeface="+mn-lt"/>
                        </a:rPr>
                        <a:t>i</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i+1</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n</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5842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0</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i-1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i</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n-1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n</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    …          maxleng-1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graphicFrame>
        <p:nvGraphicFramePr>
          <p:cNvPr id="23" name="Group 107">
            <a:extLst>
              <a:ext uri="{FF2B5EF4-FFF2-40B4-BE49-F238E27FC236}">
                <a16:creationId xmlns:a16="http://schemas.microsoft.com/office/drawing/2014/main" id="{0BC7A4E0-35EF-41FD-AB10-4E149656EF73}"/>
              </a:ext>
            </a:extLst>
          </p:cNvPr>
          <p:cNvGraphicFramePr>
            <a:graphicFrameLocks noGrp="1"/>
          </p:cNvGraphicFramePr>
          <p:nvPr>
            <p:extLst>
              <p:ext uri="{D42A27DB-BD31-4B8C-83A1-F6EECF244321}">
                <p14:modId xmlns:p14="http://schemas.microsoft.com/office/powerpoint/2010/main" val="701611843"/>
              </p:ext>
            </p:extLst>
          </p:nvPr>
        </p:nvGraphicFramePr>
        <p:xfrm>
          <a:off x="784303" y="4266204"/>
          <a:ext cx="10699593" cy="1168400"/>
        </p:xfrm>
        <a:graphic>
          <a:graphicData uri="http://schemas.openxmlformats.org/drawingml/2006/table">
            <a:tbl>
              <a:tblPr/>
              <a:tblGrid>
                <a:gridCol w="1004091">
                  <a:extLst>
                    <a:ext uri="{9D8B030D-6E8A-4147-A177-3AD203B41FA5}">
                      <a16:colId xmlns:a16="http://schemas.microsoft.com/office/drawing/2014/main" val="20000"/>
                    </a:ext>
                  </a:extLst>
                </a:gridCol>
                <a:gridCol w="885609">
                  <a:extLst>
                    <a:ext uri="{9D8B030D-6E8A-4147-A177-3AD203B41FA5}">
                      <a16:colId xmlns:a16="http://schemas.microsoft.com/office/drawing/2014/main" val="20001"/>
                    </a:ext>
                  </a:extLst>
                </a:gridCol>
                <a:gridCol w="971960">
                  <a:extLst>
                    <a:ext uri="{9D8B030D-6E8A-4147-A177-3AD203B41FA5}">
                      <a16:colId xmlns:a16="http://schemas.microsoft.com/office/drawing/2014/main" val="20002"/>
                    </a:ext>
                  </a:extLst>
                </a:gridCol>
                <a:gridCol w="1004091">
                  <a:extLst>
                    <a:ext uri="{9D8B030D-6E8A-4147-A177-3AD203B41FA5}">
                      <a16:colId xmlns:a16="http://schemas.microsoft.com/office/drawing/2014/main" val="20003"/>
                    </a:ext>
                  </a:extLst>
                </a:gridCol>
                <a:gridCol w="1144664">
                  <a:extLst>
                    <a:ext uri="{9D8B030D-6E8A-4147-A177-3AD203B41FA5}">
                      <a16:colId xmlns:a16="http://schemas.microsoft.com/office/drawing/2014/main" val="20004"/>
                    </a:ext>
                  </a:extLst>
                </a:gridCol>
                <a:gridCol w="1144664">
                  <a:extLst>
                    <a:ext uri="{9D8B030D-6E8A-4147-A177-3AD203B41FA5}">
                      <a16:colId xmlns:a16="http://schemas.microsoft.com/office/drawing/2014/main" val="20005"/>
                    </a:ext>
                  </a:extLst>
                </a:gridCol>
                <a:gridCol w="1024173">
                  <a:extLst>
                    <a:ext uri="{9D8B030D-6E8A-4147-A177-3AD203B41FA5}">
                      <a16:colId xmlns:a16="http://schemas.microsoft.com/office/drawing/2014/main" val="20006"/>
                    </a:ext>
                  </a:extLst>
                </a:gridCol>
                <a:gridCol w="1014131">
                  <a:extLst>
                    <a:ext uri="{9D8B030D-6E8A-4147-A177-3AD203B41FA5}">
                      <a16:colId xmlns:a16="http://schemas.microsoft.com/office/drawing/2014/main" val="20007"/>
                    </a:ext>
                  </a:extLst>
                </a:gridCol>
                <a:gridCol w="1253105">
                  <a:extLst>
                    <a:ext uri="{9D8B030D-6E8A-4147-A177-3AD203B41FA5}">
                      <a16:colId xmlns:a16="http://schemas.microsoft.com/office/drawing/2014/main" val="20008"/>
                    </a:ext>
                  </a:extLst>
                </a:gridCol>
                <a:gridCol w="1253105">
                  <a:extLst>
                    <a:ext uri="{9D8B030D-6E8A-4147-A177-3AD203B41FA5}">
                      <a16:colId xmlns:a16="http://schemas.microsoft.com/office/drawing/2014/main" val="20009"/>
                    </a:ext>
                  </a:extLst>
                </a:gridCol>
              </a:tblGrid>
              <a:tr h="5842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1</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a</a:t>
                      </a:r>
                      <a:r>
                        <a:rPr kumimoji="1" lang="en-US" altLang="zh-CN" sz="2000" b="1" i="0" u="none" strike="noStrike" cap="none" normalizeH="0" baseline="-25000" dirty="0">
                          <a:ln>
                            <a:noFill/>
                          </a:ln>
                          <a:solidFill>
                            <a:srgbClr val="000000"/>
                          </a:solidFill>
                          <a:effectLst/>
                          <a:latin typeface="+mn-lt"/>
                          <a:ea typeface="+mn-ea"/>
                          <a:cs typeface="+mn-ea"/>
                          <a:sym typeface="+mn-lt"/>
                        </a:rPr>
                        <a:t>2</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i</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CC66"/>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i</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i+1</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a:t>
                      </a:r>
                      <a:r>
                        <a:rPr kumimoji="1" lang="en-US" altLang="zh-CN" sz="2000" b="1" i="0" u="none" strike="noStrike" cap="none" normalizeH="0" baseline="-25000">
                          <a:ln>
                            <a:noFill/>
                          </a:ln>
                          <a:solidFill>
                            <a:srgbClr val="000000"/>
                          </a:solidFill>
                          <a:effectLst/>
                          <a:latin typeface="+mn-lt"/>
                          <a:ea typeface="+mn-ea"/>
                          <a:cs typeface="+mn-ea"/>
                          <a:sym typeface="+mn-lt"/>
                        </a:rPr>
                        <a:t>n</a:t>
                      </a:r>
                      <a:endParaRPr kumimoji="1" lang="en-US" altLang="zh-CN" sz="2000" b="1" i="0" u="none" strike="noStrike" cap="none" normalizeH="0" baseline="-2500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5842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0</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i-1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i</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n-1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n</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   …           maxleng-1</a:t>
                      </a:r>
                      <a:endParaRPr kumimoji="1" lang="en-US" altLang="zh-CN" sz="2000" b="1" i="0" u="none" strike="noStrike" cap="none" normalizeH="0" baseline="0" noProof="1">
                        <a:ln>
                          <a:noFill/>
                        </a:ln>
                        <a:solidFill>
                          <a:srgbClr val="000000"/>
                        </a:solidFill>
                        <a:effectLst/>
                        <a:latin typeface="+mn-lt"/>
                        <a:ea typeface="+mn-ea"/>
                        <a:cs typeface="+mn-ea"/>
                        <a:sym typeface="+mn-lt"/>
                      </a:endParaRPr>
                    </a:p>
                  </a:txBody>
                  <a:tcPr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sp>
        <p:nvSpPr>
          <p:cNvPr id="24" name="Line 94">
            <a:extLst>
              <a:ext uri="{FF2B5EF4-FFF2-40B4-BE49-F238E27FC236}">
                <a16:creationId xmlns:a16="http://schemas.microsoft.com/office/drawing/2014/main" id="{5B2DCEF8-2F2A-4E48-8618-207365C5E42B}"/>
              </a:ext>
            </a:extLst>
          </p:cNvPr>
          <p:cNvSpPr>
            <a:spLocks noChangeShapeType="1"/>
          </p:cNvSpPr>
          <p:nvPr/>
        </p:nvSpPr>
        <p:spPr bwMode="auto">
          <a:xfrm>
            <a:off x="4289503" y="3715795"/>
            <a:ext cx="609599" cy="437697"/>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5" name="Line 95">
            <a:extLst>
              <a:ext uri="{FF2B5EF4-FFF2-40B4-BE49-F238E27FC236}">
                <a16:creationId xmlns:a16="http://schemas.microsoft.com/office/drawing/2014/main" id="{1C1AB9D1-24F4-4169-BFE8-A50DE168B782}"/>
              </a:ext>
            </a:extLst>
          </p:cNvPr>
          <p:cNvSpPr>
            <a:spLocks noChangeShapeType="1"/>
          </p:cNvSpPr>
          <p:nvPr/>
        </p:nvSpPr>
        <p:spPr bwMode="auto">
          <a:xfrm>
            <a:off x="5302555" y="3714259"/>
            <a:ext cx="587147" cy="437697"/>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6" name="Line 96">
            <a:extLst>
              <a:ext uri="{FF2B5EF4-FFF2-40B4-BE49-F238E27FC236}">
                <a16:creationId xmlns:a16="http://schemas.microsoft.com/office/drawing/2014/main" id="{CAEEC854-7DD9-460D-AAAE-E600ACA89E0F}"/>
              </a:ext>
            </a:extLst>
          </p:cNvPr>
          <p:cNvSpPr>
            <a:spLocks noChangeShapeType="1"/>
          </p:cNvSpPr>
          <p:nvPr/>
        </p:nvSpPr>
        <p:spPr bwMode="auto">
          <a:xfrm>
            <a:off x="7511036" y="3714259"/>
            <a:ext cx="587147" cy="437697"/>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7" name="Text Box 97">
            <a:extLst>
              <a:ext uri="{FF2B5EF4-FFF2-40B4-BE49-F238E27FC236}">
                <a16:creationId xmlns:a16="http://schemas.microsoft.com/office/drawing/2014/main" id="{DBA25046-E38E-435F-94E6-01AAF8DB9A25}"/>
              </a:ext>
            </a:extLst>
          </p:cNvPr>
          <p:cNvSpPr txBox="1">
            <a:spLocks noChangeArrowheads="1"/>
          </p:cNvSpPr>
          <p:nvPr/>
        </p:nvSpPr>
        <p:spPr bwMode="auto">
          <a:xfrm>
            <a:off x="5127702" y="3254966"/>
            <a:ext cx="1156713"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400" b="1">
                <a:solidFill>
                  <a:srgbClr val="000000"/>
                </a:solidFill>
                <a:latin typeface="+mn-lt"/>
                <a:ea typeface="+mn-ea"/>
                <a:cs typeface="+mn-ea"/>
                <a:sym typeface="+mn-lt"/>
              </a:rPr>
              <a:t>. . .</a:t>
            </a:r>
          </a:p>
        </p:txBody>
      </p:sp>
      <p:sp>
        <p:nvSpPr>
          <p:cNvPr id="28" name="Text Box 98">
            <a:extLst>
              <a:ext uri="{FF2B5EF4-FFF2-40B4-BE49-F238E27FC236}">
                <a16:creationId xmlns:a16="http://schemas.microsoft.com/office/drawing/2014/main" id="{92033271-6EBC-4EED-A5D7-D411DD81032C}"/>
              </a:ext>
            </a:extLst>
          </p:cNvPr>
          <p:cNvSpPr txBox="1">
            <a:spLocks noChangeArrowheads="1"/>
          </p:cNvSpPr>
          <p:nvPr/>
        </p:nvSpPr>
        <p:spPr bwMode="auto">
          <a:xfrm>
            <a:off x="1678977" y="2012486"/>
            <a:ext cx="10603199" cy="48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200" b="1"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在线性表</a:t>
            </a:r>
            <a:r>
              <a:rPr lang="en-US" altLang="zh-CN" sz="2000" dirty="0">
                <a:solidFill>
                  <a:srgbClr val="000000"/>
                </a:solidFill>
                <a:latin typeface="+mn-lt"/>
                <a:ea typeface="+mn-ea"/>
                <a:cs typeface="+mn-ea"/>
                <a:sym typeface="+mn-lt"/>
              </a:rPr>
              <a:t>L = (a</a:t>
            </a:r>
            <a:r>
              <a:rPr lang="en-US" altLang="zh-CN" sz="2000" baseline="-25000" dirty="0">
                <a:solidFill>
                  <a:srgbClr val="000000"/>
                </a:solidFill>
                <a:latin typeface="+mn-lt"/>
                <a:ea typeface="+mn-ea"/>
                <a:cs typeface="+mn-ea"/>
                <a:sym typeface="+mn-lt"/>
              </a:rPr>
              <a:t>1</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2</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 </a:t>
            </a:r>
            <a:r>
              <a:rPr lang="en-US" altLang="zh-CN" sz="2000" dirty="0">
                <a:solidFill>
                  <a:srgbClr val="000000"/>
                </a:solidFill>
                <a:latin typeface="+mn-lt"/>
                <a:ea typeface="+mn-ea"/>
                <a:cs typeface="+mn-ea"/>
                <a:sym typeface="+mn-lt"/>
              </a:rPr>
              <a:t>,</a:t>
            </a:r>
            <a:r>
              <a:rPr lang="en-US" altLang="zh-CN" sz="2000" baseline="-25000" dirty="0">
                <a:solidFill>
                  <a:srgbClr val="000000"/>
                </a:solidFill>
                <a:latin typeface="+mn-lt"/>
                <a:ea typeface="+mn-ea"/>
                <a:cs typeface="+mn-ea"/>
                <a:sym typeface="+mn-lt"/>
              </a:rPr>
              <a:t>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n</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中的第</a:t>
            </a:r>
            <a:r>
              <a:rPr lang="en-US" altLang="zh-CN" sz="2000" dirty="0" err="1">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个元素前插入元素</a:t>
            </a:r>
            <a:r>
              <a:rPr lang="en-US" altLang="zh-CN" sz="2000" dirty="0">
                <a:solidFill>
                  <a:srgbClr val="000000"/>
                </a:solidFill>
                <a:latin typeface="+mn-lt"/>
                <a:ea typeface="+mn-ea"/>
                <a:cs typeface="+mn-ea"/>
                <a:sym typeface="+mn-lt"/>
              </a:rPr>
              <a:t>x</a:t>
            </a:r>
            <a:r>
              <a:rPr lang="zh-CN" altLang="en-US" sz="2000" dirty="0">
                <a:solidFill>
                  <a:srgbClr val="000000"/>
                </a:solidFill>
                <a:latin typeface="+mn-lt"/>
                <a:ea typeface="+mn-ea"/>
                <a:cs typeface="+mn-ea"/>
                <a:sym typeface="+mn-lt"/>
              </a:rPr>
              <a:t>。</a:t>
            </a:r>
          </a:p>
        </p:txBody>
      </p:sp>
      <p:sp>
        <p:nvSpPr>
          <p:cNvPr id="29" name="Text Box 99">
            <a:extLst>
              <a:ext uri="{FF2B5EF4-FFF2-40B4-BE49-F238E27FC236}">
                <a16:creationId xmlns:a16="http://schemas.microsoft.com/office/drawing/2014/main" id="{C2054A44-0269-4311-B71A-BF00FDE3F29E}"/>
              </a:ext>
            </a:extLst>
          </p:cNvPr>
          <p:cNvSpPr txBox="1">
            <a:spLocks noChangeArrowheads="1"/>
          </p:cNvSpPr>
          <p:nvPr/>
        </p:nvSpPr>
        <p:spPr bwMode="auto">
          <a:xfrm>
            <a:off x="3608416" y="5933731"/>
            <a:ext cx="771142"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400" b="1">
                <a:solidFill>
                  <a:srgbClr val="000000"/>
                </a:solidFill>
                <a:latin typeface="+mn-lt"/>
                <a:ea typeface="+mn-ea"/>
                <a:cs typeface="+mn-ea"/>
                <a:sym typeface="+mn-lt"/>
              </a:rPr>
              <a:t>x</a:t>
            </a:r>
          </a:p>
        </p:txBody>
      </p:sp>
      <p:sp>
        <p:nvSpPr>
          <p:cNvPr id="30" name="Line 100">
            <a:extLst>
              <a:ext uri="{FF2B5EF4-FFF2-40B4-BE49-F238E27FC236}">
                <a16:creationId xmlns:a16="http://schemas.microsoft.com/office/drawing/2014/main" id="{33ED7AE3-437B-45AC-A35C-F3D34F19815F}"/>
              </a:ext>
            </a:extLst>
          </p:cNvPr>
          <p:cNvSpPr>
            <a:spLocks noChangeShapeType="1"/>
          </p:cNvSpPr>
          <p:nvPr/>
        </p:nvSpPr>
        <p:spPr bwMode="auto">
          <a:xfrm flipV="1">
            <a:off x="3860012" y="4709116"/>
            <a:ext cx="0" cy="1371600"/>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31" name="Text Box 101">
            <a:extLst>
              <a:ext uri="{FF2B5EF4-FFF2-40B4-BE49-F238E27FC236}">
                <a16:creationId xmlns:a16="http://schemas.microsoft.com/office/drawing/2014/main" id="{A1E67562-6A1C-40DE-B776-5FBEB05BA930}"/>
              </a:ext>
            </a:extLst>
          </p:cNvPr>
          <p:cNvSpPr txBox="1">
            <a:spLocks noChangeArrowheads="1"/>
          </p:cNvSpPr>
          <p:nvPr/>
        </p:nvSpPr>
        <p:spPr bwMode="auto">
          <a:xfrm>
            <a:off x="4899102" y="5285379"/>
            <a:ext cx="5494385" cy="1253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移动元素下标范围：</a:t>
            </a:r>
          </a:p>
          <a:p>
            <a:pPr defTabSz="914400" fontAlgn="base">
              <a:lnSpc>
                <a:spcPct val="130000"/>
              </a:lnSpc>
              <a:spcBef>
                <a:spcPct val="0"/>
              </a:spcBef>
              <a:spcAft>
                <a:spcPct val="0"/>
              </a:spcAft>
              <a:buClrTx/>
              <a:buSzTx/>
              <a:buFontTx/>
              <a:buNone/>
            </a:pPr>
            <a:r>
              <a:rPr lang="en-US" altLang="zh-CN" sz="2000" dirty="0" err="1">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1 </a:t>
            </a:r>
            <a:r>
              <a:rPr lang="zh-CN" altLang="en-US" sz="2000" dirty="0">
                <a:solidFill>
                  <a:srgbClr val="000000"/>
                </a:solidFill>
                <a:latin typeface="+mn-lt"/>
                <a:ea typeface="+mn-ea"/>
                <a:cs typeface="+mn-ea"/>
                <a:sym typeface="+mn-lt"/>
              </a:rPr>
              <a:t>～ </a:t>
            </a:r>
            <a:r>
              <a:rPr lang="en-US" altLang="zh-CN" sz="2000" dirty="0">
                <a:solidFill>
                  <a:srgbClr val="000000"/>
                </a:solidFill>
                <a:latin typeface="+mn-lt"/>
                <a:ea typeface="+mn-ea"/>
                <a:cs typeface="+mn-ea"/>
                <a:sym typeface="+mn-lt"/>
              </a:rPr>
              <a:t>n</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1   </a:t>
            </a:r>
            <a:r>
              <a:rPr lang="zh-CN" altLang="en-US" sz="2000" dirty="0">
                <a:solidFill>
                  <a:srgbClr val="000000"/>
                </a:solidFill>
                <a:latin typeface="+mn-lt"/>
                <a:ea typeface="+mn-ea"/>
                <a:cs typeface="+mn-ea"/>
                <a:sym typeface="+mn-lt"/>
              </a:rPr>
              <a:t>或</a:t>
            </a:r>
          </a:p>
          <a:p>
            <a:pPr defTabSz="914400" fontAlgn="base">
              <a:lnSpc>
                <a:spcPct val="130000"/>
              </a:lnSpc>
              <a:spcBef>
                <a:spcPct val="0"/>
              </a:spcBef>
              <a:spcAft>
                <a:spcPct val="0"/>
              </a:spcAft>
              <a:buClrTx/>
              <a:buSzTx/>
              <a:buFontTx/>
              <a:buNone/>
            </a:pPr>
            <a:r>
              <a:rPr lang="en-US" altLang="zh-CN" sz="2000" dirty="0" err="1">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1 </a:t>
            </a:r>
            <a:r>
              <a:rPr lang="zh-CN" altLang="en-US" sz="2000" dirty="0">
                <a:solidFill>
                  <a:srgbClr val="000000"/>
                </a:solidFill>
                <a:latin typeface="+mn-lt"/>
                <a:ea typeface="+mn-ea"/>
                <a:cs typeface="+mn-ea"/>
                <a:sym typeface="+mn-lt"/>
              </a:rPr>
              <a:t>～ </a:t>
            </a:r>
            <a:r>
              <a:rPr lang="en-US" altLang="zh-CN" sz="2000" dirty="0">
                <a:solidFill>
                  <a:srgbClr val="000000"/>
                </a:solidFill>
                <a:latin typeface="+mn-lt"/>
                <a:ea typeface="+mn-ea"/>
                <a:cs typeface="+mn-ea"/>
                <a:sym typeface="+mn-lt"/>
              </a:rPr>
              <a:t>L.length-1</a:t>
            </a:r>
          </a:p>
        </p:txBody>
      </p:sp>
      <p:sp>
        <p:nvSpPr>
          <p:cNvPr id="32" name="文本框 31">
            <a:extLst>
              <a:ext uri="{FF2B5EF4-FFF2-40B4-BE49-F238E27FC236}">
                <a16:creationId xmlns:a16="http://schemas.microsoft.com/office/drawing/2014/main" id="{296DFDC9-E2C3-429F-A7F5-E5F881C3CEA7}"/>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33" name="文本框 10">
            <a:extLst>
              <a:ext uri="{FF2B5EF4-FFF2-40B4-BE49-F238E27FC236}">
                <a16:creationId xmlns:a16="http://schemas.microsoft.com/office/drawing/2014/main" id="{1E55CDCC-EAAF-4590-B48B-E25A344C8E1F}"/>
              </a:ext>
            </a:extLst>
          </p:cNvPr>
          <p:cNvSpPr txBox="1">
            <a:spLocks noChangeArrowheads="1"/>
          </p:cNvSpPr>
          <p:nvPr/>
        </p:nvSpPr>
        <p:spPr bwMode="auto">
          <a:xfrm>
            <a:off x="4458949" y="1275351"/>
            <a:ext cx="4572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b="1" i="0" u="none" strike="noStrike" kern="0" cap="none" spc="0" normalizeH="0" baseline="0" noProof="0" dirty="0">
                <a:ln>
                  <a:noFill/>
                </a:ln>
                <a:solidFill>
                  <a:srgbClr val="000000"/>
                </a:solidFill>
                <a:effectLst/>
                <a:uLnTx/>
                <a:uFillTx/>
                <a:latin typeface="+mn-lt"/>
                <a:ea typeface="+mn-ea"/>
                <a:cs typeface="+mn-ea"/>
                <a:sym typeface="+mn-lt"/>
              </a:rPr>
              <a:t>插入算法实现举例</a:t>
            </a:r>
            <a:endParaRPr kumimoji="0" lang="zh-CN" altLang="en-US" b="0" i="0" u="none" strike="noStrike" kern="0" cap="none" spc="0" normalizeH="0" baseline="0" noProof="0" dirty="0">
              <a:ln>
                <a:noFill/>
              </a:ln>
              <a:solidFill>
                <a:srgbClr val="000000"/>
              </a:solidFill>
              <a:effectLst/>
              <a:uLnTx/>
              <a:uFillTx/>
              <a:latin typeface="+mn-lt"/>
              <a:ea typeface="+mn-ea"/>
              <a:cs typeface="+mn-ea"/>
              <a:sym typeface="+mn-lt"/>
            </a:endParaRPr>
          </a:p>
        </p:txBody>
      </p:sp>
    </p:spTree>
    <p:extLst>
      <p:ext uri="{BB962C8B-B14F-4D97-AF65-F5344CB8AC3E}">
        <p14:creationId xmlns:p14="http://schemas.microsoft.com/office/powerpoint/2010/main" val="2184861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2" name="Text Box 4">
            <a:extLst>
              <a:ext uri="{FF2B5EF4-FFF2-40B4-BE49-F238E27FC236}">
                <a16:creationId xmlns:a16="http://schemas.microsoft.com/office/drawing/2014/main" id="{28838223-D214-4AEE-97AC-1A2167A724E8}"/>
              </a:ext>
            </a:extLst>
          </p:cNvPr>
          <p:cNvSpPr txBox="1">
            <a:spLocks noChangeArrowheads="1"/>
          </p:cNvSpPr>
          <p:nvPr/>
        </p:nvSpPr>
        <p:spPr bwMode="auto">
          <a:xfrm>
            <a:off x="515665" y="2200810"/>
            <a:ext cx="7601220" cy="776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a:t>
            </a:r>
            <a:r>
              <a:rPr lang="zh-CN" altLang="en-US" sz="1800" dirty="0">
                <a:solidFill>
                  <a:srgbClr val="000000"/>
                </a:solidFill>
                <a:latin typeface="+mn-lt"/>
                <a:ea typeface="+mn-ea"/>
                <a:cs typeface="+mn-ea"/>
                <a:sym typeface="+mn-lt"/>
              </a:rPr>
              <a:t>设 </a:t>
            </a:r>
            <a:r>
              <a:rPr lang="en-US" altLang="zh-CN" sz="1800" dirty="0" err="1">
                <a:solidFill>
                  <a:srgbClr val="000000"/>
                </a:solidFill>
                <a:latin typeface="+mn-lt"/>
                <a:ea typeface="+mn-ea"/>
                <a:cs typeface="+mn-ea"/>
                <a:sym typeface="+mn-lt"/>
              </a:rPr>
              <a:t>L.elem</a:t>
            </a:r>
            <a:r>
              <a:rPr lang="en-US" altLang="zh-CN" sz="1800" dirty="0">
                <a:solidFill>
                  <a:srgbClr val="000000"/>
                </a:solidFill>
                <a:latin typeface="+mn-lt"/>
                <a:ea typeface="+mn-ea"/>
                <a:cs typeface="+mn-ea"/>
                <a:sym typeface="+mn-lt"/>
              </a:rPr>
              <a:t>[0..maxleng-1]</a:t>
            </a:r>
            <a:r>
              <a:rPr lang="zh-CN" altLang="en-US" sz="1800" dirty="0">
                <a:solidFill>
                  <a:srgbClr val="000000"/>
                </a:solidFill>
                <a:latin typeface="+mn-lt"/>
                <a:ea typeface="+mn-ea"/>
                <a:cs typeface="+mn-ea"/>
                <a:sym typeface="+mn-lt"/>
              </a:rPr>
              <a:t>中有</a:t>
            </a:r>
            <a:r>
              <a:rPr lang="en-US" altLang="zh-CN" sz="1800" dirty="0">
                <a:solidFill>
                  <a:srgbClr val="000000"/>
                </a:solidFill>
                <a:latin typeface="+mn-lt"/>
                <a:ea typeface="+mn-ea"/>
                <a:cs typeface="+mn-ea"/>
                <a:sym typeface="+mn-lt"/>
              </a:rPr>
              <a:t>length</a:t>
            </a:r>
            <a:r>
              <a:rPr lang="zh-CN" altLang="en-US" sz="1800" dirty="0">
                <a:solidFill>
                  <a:srgbClr val="000000"/>
                </a:solidFill>
                <a:latin typeface="+mn-lt"/>
                <a:ea typeface="+mn-ea"/>
                <a:cs typeface="+mn-ea"/>
                <a:sym typeface="+mn-lt"/>
              </a:rPr>
              <a:t>个元素，在</a:t>
            </a:r>
            <a:r>
              <a:rPr lang="en-US" altLang="zh-CN" sz="1800" dirty="0" err="1">
                <a:solidFill>
                  <a:srgbClr val="000000"/>
                </a:solidFill>
                <a:latin typeface="+mn-lt"/>
                <a:ea typeface="+mn-ea"/>
                <a:cs typeface="+mn-ea"/>
                <a:sym typeface="+mn-lt"/>
              </a:rPr>
              <a:t>L.elem</a:t>
            </a:r>
            <a:r>
              <a:rPr lang="en-US" altLang="zh-CN" sz="1800" dirty="0">
                <a:solidFill>
                  <a:srgbClr val="000000"/>
                </a:solidFill>
                <a:latin typeface="+mn-lt"/>
                <a:ea typeface="+mn-ea"/>
                <a:cs typeface="+mn-ea"/>
                <a:sym typeface="+mn-lt"/>
              </a:rPr>
              <a:t>[i-1]</a:t>
            </a:r>
            <a:r>
              <a:rPr lang="zh-CN" altLang="en-US" sz="1800" dirty="0">
                <a:solidFill>
                  <a:srgbClr val="000000"/>
                </a:solidFill>
                <a:latin typeface="+mn-lt"/>
                <a:ea typeface="+mn-ea"/>
                <a:cs typeface="+mn-ea"/>
                <a:sym typeface="+mn-lt"/>
              </a:rPr>
              <a:t>之前插入新元素</a:t>
            </a:r>
            <a:r>
              <a:rPr lang="en-US" altLang="zh-CN" sz="1800" dirty="0">
                <a:solidFill>
                  <a:srgbClr val="000000"/>
                </a:solidFill>
                <a:latin typeface="+mn-lt"/>
                <a:ea typeface="+mn-ea"/>
                <a:cs typeface="+mn-ea"/>
                <a:sym typeface="+mn-lt"/>
              </a:rPr>
              <a:t>e</a:t>
            </a:r>
            <a:r>
              <a:rPr lang="zh-CN" altLang="en-US" sz="1800" dirty="0">
                <a:solidFill>
                  <a:srgbClr val="000000"/>
                </a:solidFill>
                <a:latin typeface="+mn-lt"/>
                <a:ea typeface="+mn-ea"/>
                <a:cs typeface="+mn-ea"/>
                <a:sym typeface="+mn-lt"/>
              </a:rPr>
              <a:t>，</a:t>
            </a:r>
            <a:r>
              <a:rPr lang="en-US" altLang="zh-CN" sz="1800" dirty="0">
                <a:solidFill>
                  <a:srgbClr val="000000"/>
                </a:solidFill>
                <a:latin typeface="+mn-lt"/>
                <a:ea typeface="+mn-ea"/>
                <a:cs typeface="+mn-ea"/>
                <a:sym typeface="+mn-lt"/>
              </a:rPr>
              <a:t>(1 &lt;= </a:t>
            </a:r>
            <a:r>
              <a:rPr lang="en-US" altLang="zh-CN" sz="1800" dirty="0" err="1">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 &lt;= length+1)</a:t>
            </a:r>
          </a:p>
        </p:txBody>
      </p:sp>
      <p:sp>
        <p:nvSpPr>
          <p:cNvPr id="14" name="文本框 6">
            <a:extLst>
              <a:ext uri="{FF2B5EF4-FFF2-40B4-BE49-F238E27FC236}">
                <a16:creationId xmlns:a16="http://schemas.microsoft.com/office/drawing/2014/main" id="{CF0CF1F4-B4EC-4D4A-9DEC-9578E0EBA403}"/>
              </a:ext>
            </a:extLst>
          </p:cNvPr>
          <p:cNvSpPr txBox="1">
            <a:spLocks noChangeArrowheads="1"/>
          </p:cNvSpPr>
          <p:nvPr/>
        </p:nvSpPr>
        <p:spPr bwMode="auto">
          <a:xfrm>
            <a:off x="2528409" y="1215950"/>
            <a:ext cx="7532688" cy="71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b="1" dirty="0">
                <a:solidFill>
                  <a:srgbClr val="000000"/>
                </a:solidFill>
                <a:latin typeface="+mn-lt"/>
                <a:ea typeface="+mn-ea"/>
                <a:cs typeface="+mn-ea"/>
                <a:sym typeface="+mn-lt"/>
              </a:rPr>
              <a:t>算法</a:t>
            </a:r>
            <a:r>
              <a:rPr lang="en-US" altLang="zh-CN" b="1" dirty="0">
                <a:solidFill>
                  <a:srgbClr val="000000"/>
                </a:solidFill>
                <a:latin typeface="+mn-lt"/>
                <a:ea typeface="+mn-ea"/>
                <a:cs typeface="+mn-ea"/>
                <a:sym typeface="+mn-lt"/>
              </a:rPr>
              <a:t>1</a:t>
            </a:r>
            <a:r>
              <a:rPr lang="zh-CN" altLang="en-US" b="1" dirty="0">
                <a:solidFill>
                  <a:srgbClr val="000000"/>
                </a:solidFill>
                <a:latin typeface="+mn-lt"/>
                <a:ea typeface="+mn-ea"/>
                <a:cs typeface="+mn-ea"/>
                <a:sym typeface="+mn-lt"/>
              </a:rPr>
              <a:t>：（</a:t>
            </a:r>
            <a:r>
              <a:rPr lang="zh-CN" altLang="en-US" b="1" dirty="0">
                <a:solidFill>
                  <a:srgbClr val="333399"/>
                </a:solidFill>
                <a:latin typeface="+mn-lt"/>
                <a:ea typeface="+mn-ea"/>
                <a:cs typeface="+mn-ea"/>
                <a:sym typeface="+mn-lt"/>
              </a:rPr>
              <a:t>用指针指向被操作的线性表，静态分配</a:t>
            </a:r>
            <a:r>
              <a:rPr lang="zh-CN" altLang="en-US" b="1" dirty="0">
                <a:solidFill>
                  <a:srgbClr val="000000"/>
                </a:solidFill>
                <a:latin typeface="+mn-lt"/>
                <a:ea typeface="+mn-ea"/>
                <a:cs typeface="+mn-ea"/>
                <a:sym typeface="+mn-lt"/>
              </a:rPr>
              <a:t>）</a:t>
            </a:r>
          </a:p>
          <a:p>
            <a:pPr defTabSz="914400" fontAlgn="base">
              <a:lnSpc>
                <a:spcPct val="130000"/>
              </a:lnSpc>
              <a:spcBef>
                <a:spcPct val="0"/>
              </a:spcBef>
              <a:spcAft>
                <a:spcPct val="0"/>
              </a:spcAft>
            </a:pPr>
            <a:endParaRPr lang="zh-CN" altLang="en-US" sz="800" b="1" dirty="0">
              <a:solidFill>
                <a:srgbClr val="000000"/>
              </a:solidFill>
              <a:latin typeface="+mn-lt"/>
              <a:ea typeface="+mn-ea"/>
              <a:cs typeface="+mn-ea"/>
              <a:sym typeface="+mn-lt"/>
            </a:endParaRPr>
          </a:p>
        </p:txBody>
      </p:sp>
      <p:sp>
        <p:nvSpPr>
          <p:cNvPr id="15" name="文本框 14">
            <a:extLst>
              <a:ext uri="{FF2B5EF4-FFF2-40B4-BE49-F238E27FC236}">
                <a16:creationId xmlns:a16="http://schemas.microsoft.com/office/drawing/2014/main" id="{ACB38AF2-5834-43BA-B69B-ABD5408CA0AD}"/>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19" name="矩形 18">
            <a:extLst>
              <a:ext uri="{FF2B5EF4-FFF2-40B4-BE49-F238E27FC236}">
                <a16:creationId xmlns:a16="http://schemas.microsoft.com/office/drawing/2014/main" id="{A72C6AE0-881F-4C36-A421-6FB37229E08E}"/>
              </a:ext>
            </a:extLst>
          </p:cNvPr>
          <p:cNvSpPr/>
          <p:nvPr/>
        </p:nvSpPr>
        <p:spPr>
          <a:xfrm>
            <a:off x="465104" y="6262004"/>
            <a:ext cx="7702352" cy="170775"/>
          </a:xfrm>
          <a:prstGeom prst="rect">
            <a:avLst/>
          </a:prstGeom>
          <a:solidFill>
            <a:schemeClr val="tx1">
              <a:lumMod val="60000"/>
              <a:lumOff val="40000"/>
            </a:schemeClr>
          </a:solidFill>
          <a:ln w="3175">
            <a:solidFill>
              <a:srgbClr val="666666"/>
            </a:solid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3" name="文本框 4">
            <a:extLst>
              <a:ext uri="{FF2B5EF4-FFF2-40B4-BE49-F238E27FC236}">
                <a16:creationId xmlns:a16="http://schemas.microsoft.com/office/drawing/2014/main" id="{579381CE-162F-4816-9BBC-593BE94B11DD}"/>
              </a:ext>
            </a:extLst>
          </p:cNvPr>
          <p:cNvSpPr txBox="1">
            <a:spLocks noChangeArrowheads="1"/>
          </p:cNvSpPr>
          <p:nvPr/>
        </p:nvSpPr>
        <p:spPr bwMode="auto">
          <a:xfrm>
            <a:off x="1221041" y="3051291"/>
            <a:ext cx="84074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eaLnBrk="0" fontAlgn="base" hangingPunct="0">
              <a:spcBef>
                <a:spcPct val="0"/>
              </a:spcBef>
              <a:spcAft>
                <a:spcPct val="0"/>
              </a:spcAft>
            </a:pPr>
            <a:r>
              <a:rPr lang="en-US" altLang="zh-CN" sz="1800" dirty="0">
                <a:solidFill>
                  <a:srgbClr val="0000FF"/>
                </a:solidFill>
                <a:latin typeface="Consolas" panose="020B0609020204030204" pitchFamily="49" charset="0"/>
              </a:rPr>
              <a:t>int</a:t>
            </a:r>
            <a:r>
              <a:rPr lang="en-US" altLang="zh-CN" sz="1800" dirty="0">
                <a:solidFill>
                  <a:srgbClr val="000000"/>
                </a:solidFill>
                <a:latin typeface="Consolas" panose="020B0609020204030204" pitchFamily="49" charset="0"/>
              </a:rPr>
              <a:t> </a:t>
            </a:r>
            <a:r>
              <a:rPr lang="en-US" altLang="zh-CN" sz="1800" dirty="0">
                <a:solidFill>
                  <a:srgbClr val="795E26"/>
                </a:solidFill>
                <a:latin typeface="Consolas" panose="020B0609020204030204" pitchFamily="49" charset="0"/>
              </a:rPr>
              <a:t>ListInsert_Sq1</a:t>
            </a:r>
            <a:r>
              <a:rPr lang="en-US" altLang="zh-CN" sz="1800" dirty="0">
                <a:solidFill>
                  <a:srgbClr val="000000"/>
                </a:solidFill>
                <a:latin typeface="Consolas" panose="020B0609020204030204" pitchFamily="49" charset="0"/>
              </a:rPr>
              <a:t>(</a:t>
            </a:r>
            <a:r>
              <a:rPr lang="en-US" altLang="zh-CN" sz="1800" dirty="0" err="1">
                <a:solidFill>
                  <a:srgbClr val="000000"/>
                </a:solidFill>
                <a:latin typeface="Consolas" panose="020B0609020204030204" pitchFamily="49" charset="0"/>
              </a:rPr>
              <a:t>SqList</a:t>
            </a:r>
            <a:r>
              <a:rPr lang="en-US" altLang="zh-CN"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 </a:t>
            </a:r>
            <a:r>
              <a:rPr lang="en-US" altLang="zh-CN" sz="1800" dirty="0">
                <a:solidFill>
                  <a:srgbClr val="0000FF"/>
                </a:solidFill>
                <a:latin typeface="Consolas" panose="020B0609020204030204" pitchFamily="49" charset="0"/>
              </a:rPr>
              <a:t>int</a:t>
            </a:r>
            <a:r>
              <a:rPr lang="en-US" altLang="zh-CN"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i</a:t>
            </a:r>
            <a:r>
              <a:rPr lang="en-US" altLang="zh-CN" sz="1800" dirty="0">
                <a:solidFill>
                  <a:srgbClr val="000000"/>
                </a:solidFill>
                <a:latin typeface="Consolas" panose="020B0609020204030204" pitchFamily="49" charset="0"/>
              </a:rPr>
              <a:t>, </a:t>
            </a:r>
            <a:r>
              <a:rPr lang="en-US" altLang="zh-CN" sz="1800" dirty="0" err="1">
                <a:solidFill>
                  <a:srgbClr val="000000"/>
                </a:solidFill>
                <a:latin typeface="Consolas" panose="020B0609020204030204" pitchFamily="49" charset="0"/>
              </a:rPr>
              <a:t>ElemType</a:t>
            </a:r>
            <a:r>
              <a:rPr lang="en-US" altLang="zh-CN"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e</a:t>
            </a:r>
            <a:r>
              <a:rPr lang="en-US" altLang="zh-CN" sz="1800" dirty="0">
                <a:solidFill>
                  <a:srgbClr val="000000"/>
                </a:solidFill>
                <a:latin typeface="Consolas" panose="020B0609020204030204" pitchFamily="49" charset="0"/>
              </a:rPr>
              <a:t>)</a:t>
            </a:r>
          </a:p>
          <a:p>
            <a:pPr defTabSz="914400" eaLnBrk="0" fontAlgn="base" hangingPunct="0">
              <a:spcBef>
                <a:spcPct val="0"/>
              </a:spcBef>
              <a:spcAft>
                <a:spcPct val="0"/>
              </a:spcAft>
            </a:pPr>
            <a:r>
              <a:rPr lang="en-US" altLang="zh-CN" sz="1800" dirty="0">
                <a:solidFill>
                  <a:srgbClr val="000000"/>
                </a:solidFill>
                <a:latin typeface="Consolas" panose="020B0609020204030204" pitchFamily="49" charset="0"/>
              </a:rPr>
              <a:t> { </a:t>
            </a:r>
            <a:r>
              <a:rPr lang="en-US" altLang="zh-CN" sz="1800" dirty="0">
                <a:solidFill>
                  <a:srgbClr val="AF00DB"/>
                </a:solidFill>
                <a:latin typeface="Consolas" panose="020B0609020204030204" pitchFamily="49" charset="0"/>
              </a:rPr>
              <a:t>if</a:t>
            </a:r>
            <a:r>
              <a:rPr lang="en-US" altLang="zh-CN" sz="1800" dirty="0">
                <a:solidFill>
                  <a:srgbClr val="000000"/>
                </a:solidFill>
                <a:latin typeface="Consolas" panose="020B0609020204030204" pitchFamily="49" charset="0"/>
              </a:rPr>
              <a:t> (</a:t>
            </a:r>
            <a:r>
              <a:rPr lang="en-US" altLang="zh-CN" sz="1800" dirty="0" err="1">
                <a:solidFill>
                  <a:srgbClr val="000000"/>
                </a:solidFill>
                <a:latin typeface="Consolas" panose="020B0609020204030204" pitchFamily="49" charset="0"/>
              </a:rPr>
              <a:t>i</a:t>
            </a:r>
            <a:r>
              <a:rPr lang="en-US" altLang="zh-CN" sz="1800" dirty="0">
                <a:solidFill>
                  <a:srgbClr val="000000"/>
                </a:solidFill>
                <a:latin typeface="Consolas" panose="020B0609020204030204" pitchFamily="49" charset="0"/>
              </a:rPr>
              <a:t>&lt;</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a:t>
            </a:r>
            <a:r>
              <a:rPr lang="en-US" altLang="zh-CN" sz="1800" dirty="0" err="1">
                <a:solidFill>
                  <a:srgbClr val="000000"/>
                </a:solidFill>
                <a:latin typeface="Consolas" panose="020B0609020204030204" pitchFamily="49" charset="0"/>
              </a:rPr>
              <a:t>i</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a:t>
            </a:r>
          </a:p>
          <a:p>
            <a:pPr defTabSz="914400" eaLnBrk="0" fontAlgn="base" hangingPunct="0">
              <a:spcBef>
                <a:spcPct val="0"/>
              </a:spcBef>
              <a:spcAft>
                <a:spcPct val="0"/>
              </a:spcAft>
            </a:pPr>
            <a:r>
              <a:rPr lang="en-US" altLang="zh-CN"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ERROR     </a:t>
            </a:r>
            <a:r>
              <a:rPr lang="en-US" altLang="zh-CN" sz="1800" dirty="0">
                <a:solidFill>
                  <a:srgbClr val="008000"/>
                </a:solidFill>
                <a:latin typeface="Consolas" panose="020B0609020204030204" pitchFamily="49" charset="0"/>
              </a:rPr>
              <a:t>//</a:t>
            </a:r>
            <a:r>
              <a:rPr lang="en-US" altLang="zh-CN" sz="1800" dirty="0" err="1">
                <a:solidFill>
                  <a:srgbClr val="008000"/>
                </a:solidFill>
                <a:latin typeface="Consolas" panose="020B0609020204030204" pitchFamily="49" charset="0"/>
              </a:rPr>
              <a:t>i</a:t>
            </a:r>
            <a:r>
              <a:rPr lang="zh-CN" altLang="en-US" sz="1800" dirty="0">
                <a:solidFill>
                  <a:srgbClr val="008000"/>
                </a:solidFill>
                <a:latin typeface="Consolas" panose="020B0609020204030204" pitchFamily="49" charset="0"/>
              </a:rPr>
              <a:t>值不合法</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if</a:t>
            </a:r>
            <a:r>
              <a:rPr lang="en-US" altLang="zh-CN"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&gt;=</a:t>
            </a:r>
            <a:r>
              <a:rPr lang="en-US" altLang="zh-CN" sz="1800" dirty="0" err="1">
                <a:solidFill>
                  <a:srgbClr val="000000"/>
                </a:solidFill>
                <a:latin typeface="Consolas" panose="020B0609020204030204" pitchFamily="49" charset="0"/>
              </a:rPr>
              <a:t>maxleng</a:t>
            </a:r>
            <a:r>
              <a:rPr lang="en-US" altLang="zh-CN" sz="1800" dirty="0">
                <a:solidFill>
                  <a:srgbClr val="000000"/>
                </a:solidFill>
                <a:latin typeface="Consolas" panose="020B0609020204030204" pitchFamily="49" charset="0"/>
              </a:rPr>
              <a:t>)</a:t>
            </a:r>
          </a:p>
          <a:p>
            <a:pPr defTabSz="914400" eaLnBrk="0" fontAlgn="base" hangingPunct="0">
              <a:spcBef>
                <a:spcPct val="0"/>
              </a:spcBef>
              <a:spcAft>
                <a:spcPct val="0"/>
              </a:spcAft>
            </a:pPr>
            <a:r>
              <a:rPr lang="en-US" altLang="zh-CN"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OVERFLOW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溢出</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for</a:t>
            </a:r>
            <a:r>
              <a:rPr lang="en-US" altLang="zh-CN" sz="1800" dirty="0">
                <a:solidFill>
                  <a:srgbClr val="000000"/>
                </a:solidFill>
                <a:latin typeface="Consolas" panose="020B0609020204030204" pitchFamily="49" charset="0"/>
              </a:rPr>
              <a:t> (j=</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a:t>
            </a:r>
            <a:r>
              <a:rPr lang="en-US" altLang="zh-CN" sz="1800" dirty="0">
                <a:solidFill>
                  <a:srgbClr val="098658"/>
                </a:solidFill>
                <a:latin typeface="Consolas" panose="020B0609020204030204" pitchFamily="49" charset="0"/>
              </a:rPr>
              <a:t>1</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j&gt;=i-</a:t>
            </a:r>
            <a:r>
              <a:rPr lang="en-US" altLang="zh-CN" sz="1800" dirty="0">
                <a:solidFill>
                  <a:srgbClr val="098658"/>
                </a:solidFill>
                <a:latin typeface="Consolas" panose="020B0609020204030204" pitchFamily="49" charset="0"/>
              </a:rPr>
              <a:t>1</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j--</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  </a:t>
            </a:r>
          </a:p>
          <a:p>
            <a:pPr defTabSz="914400" eaLnBrk="0" fontAlgn="base" hangingPunct="0">
              <a:spcBef>
                <a:spcPct val="0"/>
              </a:spcBef>
              <a:spcAft>
                <a:spcPct val="0"/>
              </a:spcAft>
            </a:pPr>
            <a:r>
              <a:rPr lang="en-US" altLang="zh-CN"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[j+</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[j]</a:t>
            </a:r>
            <a:r>
              <a:rPr lang="zh-CN" altLang="en-US" sz="1800" dirty="0">
                <a:solidFill>
                  <a:srgbClr val="000000"/>
                </a:solidFill>
                <a:latin typeface="Consolas" panose="020B0609020204030204" pitchFamily="49" charset="0"/>
              </a:rPr>
              <a:t>；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向后移动元素</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[i-</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]=e</a:t>
            </a:r>
            <a:r>
              <a:rPr lang="zh-CN" altLang="en-US" sz="1800" dirty="0">
                <a:solidFill>
                  <a:srgbClr val="000000"/>
                </a:solidFill>
                <a:latin typeface="Consolas" panose="020B0609020204030204" pitchFamily="49" charset="0"/>
              </a:rPr>
              <a:t>；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插入新元素</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a:t>
            </a:r>
            <a:r>
              <a:rPr lang="zh-CN" altLang="en-US" sz="1800" dirty="0">
                <a:solidFill>
                  <a:srgbClr val="000000"/>
                </a:solidFill>
                <a:latin typeface="Consolas" panose="020B0609020204030204" pitchFamily="49" charset="0"/>
              </a:rPr>
              <a:t>；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长度变量增</a:t>
            </a:r>
            <a:r>
              <a:rPr lang="en-US" altLang="zh-CN" sz="1800" dirty="0">
                <a:solidFill>
                  <a:srgbClr val="008000"/>
                </a:solidFill>
                <a:latin typeface="Consolas" panose="020B0609020204030204" pitchFamily="49" charset="0"/>
              </a:rPr>
              <a:t>1 </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OK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插入成功</a:t>
            </a:r>
            <a:endParaRPr lang="zh-CN" altLang="en-US" sz="1800" dirty="0">
              <a:solidFill>
                <a:srgbClr val="000000"/>
              </a:solidFill>
              <a:latin typeface="Consolas" panose="020B0609020204030204" pitchFamily="49" charset="0"/>
            </a:endParaRPr>
          </a:p>
          <a:p>
            <a:pPr defTabSz="914400" eaLnBrk="0" fontAlgn="base" hangingPunct="0">
              <a:spcBef>
                <a:spcPct val="0"/>
              </a:spcBef>
              <a:spcAft>
                <a:spcPct val="0"/>
              </a:spcAft>
            </a:pPr>
            <a:r>
              <a:rPr lang="zh-CN" altLang="en-US" sz="1800" dirty="0">
                <a:solidFill>
                  <a:srgbClr val="000000"/>
                </a:solidFill>
                <a:latin typeface="Consolas" panose="020B0609020204030204" pitchFamily="49" charset="0"/>
              </a:rPr>
              <a:t>    </a:t>
            </a:r>
            <a:r>
              <a:rPr lang="en-US" altLang="zh-CN" sz="1800" dirty="0">
                <a:solidFill>
                  <a:srgbClr val="000000"/>
                </a:solidFill>
                <a:latin typeface="Consolas" panose="020B0609020204030204" pitchFamily="49" charset="0"/>
              </a:rPr>
              <a:t>}</a:t>
            </a:r>
          </a:p>
        </p:txBody>
      </p:sp>
      <p:sp>
        <p:nvSpPr>
          <p:cNvPr id="24" name="Text Box 51">
            <a:extLst>
              <a:ext uri="{FF2B5EF4-FFF2-40B4-BE49-F238E27FC236}">
                <a16:creationId xmlns:a16="http://schemas.microsoft.com/office/drawing/2014/main" id="{CCAACF87-ADF8-48EF-A215-19C2F6DA22DA}"/>
              </a:ext>
            </a:extLst>
          </p:cNvPr>
          <p:cNvSpPr txBox="1">
            <a:spLocks noChangeArrowheads="1"/>
          </p:cNvSpPr>
          <p:nvPr/>
        </p:nvSpPr>
        <p:spPr bwMode="auto">
          <a:xfrm>
            <a:off x="8340683" y="2308765"/>
            <a:ext cx="3444536" cy="3698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ct val="0"/>
              </a:spcAft>
              <a:buClrTx/>
              <a:buSzTx/>
              <a:buFontTx/>
              <a:buNone/>
            </a:pPr>
            <a:r>
              <a:rPr lang="zh-CN" altLang="en-US" sz="2000" b="1" dirty="0">
                <a:solidFill>
                  <a:srgbClr val="FF0000"/>
                </a:solidFill>
                <a:latin typeface="+mn-lt"/>
                <a:ea typeface="+mn-ea"/>
                <a:cs typeface="+mn-ea"/>
                <a:sym typeface="+mn-lt"/>
              </a:rPr>
              <a:t>算法的基本思想：</a:t>
            </a:r>
            <a:endParaRPr lang="en-US" altLang="zh-CN" sz="2000" b="1" dirty="0">
              <a:solidFill>
                <a:srgbClr val="FF0000"/>
              </a:solidFill>
              <a:latin typeface="+mn-lt"/>
              <a:ea typeface="+mn-ea"/>
              <a:cs typeface="+mn-ea"/>
              <a:sym typeface="+mn-lt"/>
            </a:endParaRPr>
          </a:p>
          <a:p>
            <a:pPr marL="342900" indent="-342900" defTabSz="914400" fontAlgn="base">
              <a:lnSpc>
                <a:spcPct val="130000"/>
              </a:lnSpc>
              <a:spcBef>
                <a:spcPct val="0"/>
              </a:spcBef>
              <a:spcAft>
                <a:spcPct val="0"/>
              </a:spcAft>
              <a:buClr>
                <a:srgbClr val="FF0000"/>
              </a:buClr>
              <a:buSzPct val="90000"/>
              <a:buFont typeface="Wingdings" panose="05000000000000000000" pitchFamily="2" charset="2"/>
              <a:buChar char="u"/>
            </a:pPr>
            <a:r>
              <a:rPr lang="zh-CN" altLang="en-US" sz="1800" dirty="0">
                <a:latin typeface="+mn-lt"/>
                <a:ea typeface="+mn-ea"/>
                <a:cs typeface="+mn-ea"/>
                <a:sym typeface="+mn-lt"/>
              </a:rPr>
              <a:t>判断插入的位置是否合理；</a:t>
            </a:r>
            <a:endParaRPr lang="en-US" altLang="zh-CN" sz="1800" dirty="0">
              <a:latin typeface="+mn-lt"/>
              <a:ea typeface="+mn-ea"/>
              <a:cs typeface="+mn-ea"/>
              <a:sym typeface="+mn-lt"/>
            </a:endParaRPr>
          </a:p>
          <a:p>
            <a:pPr marL="342900" indent="-342900" defTabSz="914400" fontAlgn="base">
              <a:lnSpc>
                <a:spcPct val="130000"/>
              </a:lnSpc>
              <a:spcBef>
                <a:spcPct val="0"/>
              </a:spcBef>
              <a:spcAft>
                <a:spcPct val="0"/>
              </a:spcAft>
              <a:buClr>
                <a:srgbClr val="FF0000"/>
              </a:buClr>
              <a:buSzPct val="90000"/>
              <a:buFont typeface="Wingdings" panose="05000000000000000000" pitchFamily="2" charset="2"/>
              <a:buChar char="u"/>
            </a:pPr>
            <a:r>
              <a:rPr lang="zh-CN" altLang="en-US" sz="1800" dirty="0">
                <a:latin typeface="+mn-lt"/>
                <a:ea typeface="+mn-ea"/>
                <a:cs typeface="+mn-ea"/>
                <a:sym typeface="+mn-lt"/>
              </a:rPr>
              <a:t>判断表长是否达到分配空间的最大值；</a:t>
            </a:r>
            <a:endParaRPr lang="en-US" altLang="zh-CN" sz="1800" dirty="0">
              <a:latin typeface="+mn-lt"/>
              <a:ea typeface="+mn-ea"/>
              <a:cs typeface="+mn-ea"/>
              <a:sym typeface="+mn-lt"/>
            </a:endParaRPr>
          </a:p>
          <a:p>
            <a:pPr marL="342900" indent="-342900" defTabSz="914400" fontAlgn="base">
              <a:lnSpc>
                <a:spcPct val="130000"/>
              </a:lnSpc>
              <a:spcBef>
                <a:spcPct val="0"/>
              </a:spcBef>
              <a:spcAft>
                <a:spcPct val="0"/>
              </a:spcAft>
              <a:buClr>
                <a:srgbClr val="FF0000"/>
              </a:buClr>
              <a:buSzPct val="90000"/>
              <a:buFont typeface="Wingdings" panose="05000000000000000000" pitchFamily="2" charset="2"/>
              <a:buChar char="u"/>
            </a:pPr>
            <a:r>
              <a:rPr lang="zh-CN" altLang="en-US" sz="1800" dirty="0">
                <a:latin typeface="+mn-lt"/>
                <a:ea typeface="+mn-ea"/>
                <a:cs typeface="+mn-ea"/>
                <a:sym typeface="+mn-lt"/>
              </a:rPr>
              <a:t>从线性表中的最后一个元素到插入位置的所有元素，依次往后移动一个元素的位置，给待插入的元素留一个空位；</a:t>
            </a:r>
            <a:endParaRPr lang="en-US" altLang="zh-CN" sz="1800" dirty="0">
              <a:latin typeface="+mn-lt"/>
              <a:ea typeface="+mn-ea"/>
              <a:cs typeface="+mn-ea"/>
              <a:sym typeface="+mn-lt"/>
            </a:endParaRPr>
          </a:p>
          <a:p>
            <a:pPr marL="342900" indent="-342900" defTabSz="914400" fontAlgn="base">
              <a:lnSpc>
                <a:spcPct val="130000"/>
              </a:lnSpc>
              <a:spcBef>
                <a:spcPct val="0"/>
              </a:spcBef>
              <a:spcAft>
                <a:spcPct val="0"/>
              </a:spcAft>
              <a:buClr>
                <a:srgbClr val="FF0000"/>
              </a:buClr>
              <a:buSzPct val="90000"/>
              <a:buFont typeface="Wingdings" panose="05000000000000000000" pitchFamily="2" charset="2"/>
              <a:buChar char="u"/>
            </a:pPr>
            <a:r>
              <a:rPr lang="zh-CN" altLang="en-US" sz="1800" dirty="0">
                <a:latin typeface="+mn-lt"/>
                <a:ea typeface="+mn-ea"/>
                <a:cs typeface="+mn-ea"/>
                <a:sym typeface="+mn-lt"/>
              </a:rPr>
              <a:t>把新增元素插入到这个空位置，表长增加</a:t>
            </a:r>
            <a:r>
              <a:rPr lang="en-US" altLang="zh-CN" sz="1800" dirty="0">
                <a:latin typeface="+mn-lt"/>
                <a:ea typeface="+mn-ea"/>
                <a:cs typeface="+mn-ea"/>
                <a:sym typeface="+mn-lt"/>
              </a:rPr>
              <a:t>1</a:t>
            </a:r>
            <a:r>
              <a:rPr lang="zh-CN" altLang="en-US" sz="1800" dirty="0">
                <a:latin typeface="+mn-lt"/>
                <a:ea typeface="+mn-ea"/>
                <a:cs typeface="+mn-ea"/>
                <a:sym typeface="+mn-lt"/>
              </a:rPr>
              <a:t>，返回。</a:t>
            </a:r>
          </a:p>
        </p:txBody>
      </p:sp>
      <p:sp>
        <p:nvSpPr>
          <p:cNvPr id="3" name="矩形 2">
            <a:extLst>
              <a:ext uri="{FF2B5EF4-FFF2-40B4-BE49-F238E27FC236}">
                <a16:creationId xmlns:a16="http://schemas.microsoft.com/office/drawing/2014/main" id="{6040D36B-EEDD-4AC9-976B-FAD758A50A16}"/>
              </a:ext>
            </a:extLst>
          </p:cNvPr>
          <p:cNvSpPr/>
          <p:nvPr/>
        </p:nvSpPr>
        <p:spPr>
          <a:xfrm>
            <a:off x="465094" y="2192796"/>
            <a:ext cx="7702362" cy="4074968"/>
          </a:xfrm>
          <a:prstGeom prst="rect">
            <a:avLst/>
          </a:prstGeom>
          <a:noFill/>
          <a:ln w="28575">
            <a:solidFill>
              <a:srgbClr val="6666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箭头: 右 3">
            <a:extLst>
              <a:ext uri="{FF2B5EF4-FFF2-40B4-BE49-F238E27FC236}">
                <a16:creationId xmlns:a16="http://schemas.microsoft.com/office/drawing/2014/main" id="{66F0A1BA-AAA3-4EA1-9460-AD7FEBF93042}"/>
              </a:ext>
            </a:extLst>
          </p:cNvPr>
          <p:cNvSpPr/>
          <p:nvPr/>
        </p:nvSpPr>
        <p:spPr>
          <a:xfrm>
            <a:off x="943544" y="3429000"/>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箭头: 右 24">
            <a:extLst>
              <a:ext uri="{FF2B5EF4-FFF2-40B4-BE49-F238E27FC236}">
                <a16:creationId xmlns:a16="http://schemas.microsoft.com/office/drawing/2014/main" id="{9C9DD41C-F2FE-4B98-A9FE-746F3736B455}"/>
              </a:ext>
            </a:extLst>
          </p:cNvPr>
          <p:cNvSpPr/>
          <p:nvPr/>
        </p:nvSpPr>
        <p:spPr>
          <a:xfrm>
            <a:off x="1872210" y="4814568"/>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箭头: 右 25">
            <a:extLst>
              <a:ext uri="{FF2B5EF4-FFF2-40B4-BE49-F238E27FC236}">
                <a16:creationId xmlns:a16="http://schemas.microsoft.com/office/drawing/2014/main" id="{F468A0AE-A08F-4D90-97ED-681A4B36907C}"/>
              </a:ext>
            </a:extLst>
          </p:cNvPr>
          <p:cNvSpPr/>
          <p:nvPr/>
        </p:nvSpPr>
        <p:spPr>
          <a:xfrm>
            <a:off x="1456852" y="5352224"/>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808049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xEl>
                                              <p:pRg st="1" end="1"/>
                                            </p:txEl>
                                          </p:spTgt>
                                        </p:tgtEl>
                                        <p:attrNameLst>
                                          <p:attrName>style.visibility</p:attrName>
                                        </p:attrNameLst>
                                      </p:cBhvr>
                                      <p:to>
                                        <p:strVal val="visible"/>
                                      </p:to>
                                    </p:set>
                                    <p:animEffect transition="in" filter="fade">
                                      <p:cBhvr>
                                        <p:cTn id="12" dur="500"/>
                                        <p:tgtEl>
                                          <p:spTgt spid="2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xEl>
                                              <p:pRg st="2" end="2"/>
                                            </p:txEl>
                                          </p:spTgt>
                                        </p:tgtEl>
                                        <p:attrNameLst>
                                          <p:attrName>style.visibility</p:attrName>
                                        </p:attrNameLst>
                                      </p:cBhvr>
                                      <p:to>
                                        <p:strVal val="visible"/>
                                      </p:to>
                                    </p:set>
                                    <p:animEffect transition="in" filter="fade">
                                      <p:cBhvr>
                                        <p:cTn id="22" dur="500"/>
                                        <p:tgtEl>
                                          <p:spTgt spid="2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10" presetClass="entr" presetSubtype="0" fill="hold" nodeType="withEffect">
                                  <p:stCondLst>
                                    <p:cond delay="0"/>
                                  </p:stCondLst>
                                  <p:childTnLst>
                                    <p:set>
                                      <p:cBhvr>
                                        <p:cTn id="29" dur="1" fill="hold">
                                          <p:stCondLst>
                                            <p:cond delay="0"/>
                                          </p:stCondLst>
                                        </p:cTn>
                                        <p:tgtEl>
                                          <p:spTgt spid="24">
                                            <p:txEl>
                                              <p:pRg st="3" end="3"/>
                                            </p:txEl>
                                          </p:spTgt>
                                        </p:tgtEl>
                                        <p:attrNameLst>
                                          <p:attrName>style.visibility</p:attrName>
                                        </p:attrNameLst>
                                      </p:cBhvr>
                                      <p:to>
                                        <p:strVal val="visible"/>
                                      </p:to>
                                    </p:set>
                                    <p:animEffect transition="in" filter="fade">
                                      <p:cBhvr>
                                        <p:cTn id="30" dur="500"/>
                                        <p:tgtEl>
                                          <p:spTgt spid="2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25"/>
                                        </p:tgtEl>
                                      </p:cBhvr>
                                    </p:animEffect>
                                    <p:set>
                                      <p:cBhvr>
                                        <p:cTn id="40" dur="1" fill="hold">
                                          <p:stCondLst>
                                            <p:cond delay="499"/>
                                          </p:stCondLst>
                                        </p:cTn>
                                        <p:tgtEl>
                                          <p:spTgt spid="25"/>
                                        </p:tgtEl>
                                        <p:attrNameLst>
                                          <p:attrName>style.visibility</p:attrName>
                                        </p:attrNameLst>
                                      </p:cBhvr>
                                      <p:to>
                                        <p:strVal val="hidden"/>
                                      </p:to>
                                    </p:set>
                                  </p:childTnLst>
                                </p:cTn>
                              </p:par>
                              <p:par>
                                <p:cTn id="41" presetID="10" presetClass="entr" presetSubtype="0" fill="hold" nodeType="withEffect">
                                  <p:stCondLst>
                                    <p:cond delay="0"/>
                                  </p:stCondLst>
                                  <p:childTnLst>
                                    <p:set>
                                      <p:cBhvr>
                                        <p:cTn id="42" dur="1" fill="hold">
                                          <p:stCondLst>
                                            <p:cond delay="0"/>
                                          </p:stCondLst>
                                        </p:cTn>
                                        <p:tgtEl>
                                          <p:spTgt spid="24">
                                            <p:txEl>
                                              <p:pRg st="4" end="4"/>
                                            </p:txEl>
                                          </p:spTgt>
                                        </p:tgtEl>
                                        <p:attrNameLst>
                                          <p:attrName>style.visibility</p:attrName>
                                        </p:attrNameLst>
                                      </p:cBhvr>
                                      <p:to>
                                        <p:strVal val="visible"/>
                                      </p:to>
                                    </p:set>
                                    <p:animEffect transition="in" filter="fade">
                                      <p:cBhvr>
                                        <p:cTn id="43" dur="500"/>
                                        <p:tgtEl>
                                          <p:spTgt spid="24">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 grpId="0" animBg="1"/>
      <p:bldP spid="4" grpId="1" animBg="1"/>
      <p:bldP spid="25" grpId="0" animBg="1"/>
      <p:bldP spid="25" grpId="1" animBg="1"/>
      <p:bldP spid="2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4" name="文本框 6">
            <a:extLst>
              <a:ext uri="{FF2B5EF4-FFF2-40B4-BE49-F238E27FC236}">
                <a16:creationId xmlns:a16="http://schemas.microsoft.com/office/drawing/2014/main" id="{CF0CF1F4-B4EC-4D4A-9DEC-9578E0EBA403}"/>
              </a:ext>
            </a:extLst>
          </p:cNvPr>
          <p:cNvSpPr txBox="1">
            <a:spLocks noChangeArrowheads="1"/>
          </p:cNvSpPr>
          <p:nvPr/>
        </p:nvSpPr>
        <p:spPr bwMode="auto">
          <a:xfrm>
            <a:off x="1371600" y="1206900"/>
            <a:ext cx="9142258" cy="716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ct val="0"/>
              </a:spcAft>
            </a:pPr>
            <a:r>
              <a:rPr lang="zh-CN" altLang="en-US" b="1" dirty="0">
                <a:solidFill>
                  <a:srgbClr val="000000"/>
                </a:solidFill>
                <a:latin typeface="+mn-lt"/>
                <a:ea typeface="+mn-ea"/>
                <a:cs typeface="+mn-ea"/>
                <a:sym typeface="+mn-lt"/>
              </a:rPr>
              <a:t>算法</a:t>
            </a:r>
            <a:r>
              <a:rPr lang="en-US" altLang="zh-CN" b="1" dirty="0">
                <a:solidFill>
                  <a:srgbClr val="000000"/>
                </a:solidFill>
                <a:latin typeface="+mn-lt"/>
                <a:ea typeface="+mn-ea"/>
                <a:cs typeface="+mn-ea"/>
                <a:sym typeface="+mn-lt"/>
              </a:rPr>
              <a:t>2</a:t>
            </a:r>
            <a:r>
              <a:rPr lang="zh-CN" altLang="en-US" b="1" dirty="0">
                <a:solidFill>
                  <a:srgbClr val="000000"/>
                </a:solidFill>
                <a:latin typeface="+mn-lt"/>
                <a:ea typeface="+mn-ea"/>
                <a:cs typeface="+mn-ea"/>
                <a:sym typeface="+mn-lt"/>
              </a:rPr>
              <a:t>：（</a:t>
            </a:r>
            <a:r>
              <a:rPr lang="zh-CN" altLang="en-US" b="1" dirty="0">
                <a:solidFill>
                  <a:srgbClr val="333399"/>
                </a:solidFill>
                <a:latin typeface="+mn-lt"/>
                <a:ea typeface="+mn-ea"/>
                <a:cs typeface="+mn-ea"/>
                <a:sym typeface="+mn-lt"/>
              </a:rPr>
              <a:t>用引用参数表示被操作的线性表</a:t>
            </a:r>
            <a:r>
              <a:rPr lang="zh-CN" altLang="en-US" b="1" dirty="0">
                <a:solidFill>
                  <a:srgbClr val="000000"/>
                </a:solidFill>
                <a:latin typeface="+mn-lt"/>
                <a:ea typeface="+mn-ea"/>
                <a:cs typeface="+mn-ea"/>
                <a:sym typeface="+mn-lt"/>
              </a:rPr>
              <a:t>） </a:t>
            </a:r>
          </a:p>
          <a:p>
            <a:pPr defTabSz="914400" fontAlgn="base">
              <a:lnSpc>
                <a:spcPct val="130000"/>
              </a:lnSpc>
              <a:spcBef>
                <a:spcPct val="0"/>
              </a:spcBef>
              <a:spcAft>
                <a:spcPct val="0"/>
              </a:spcAft>
            </a:pPr>
            <a:endParaRPr lang="zh-CN" altLang="en-US" sz="800" b="1" dirty="0">
              <a:solidFill>
                <a:srgbClr val="000000"/>
              </a:solidFill>
              <a:latin typeface="+mn-lt"/>
              <a:ea typeface="+mn-ea"/>
              <a:cs typeface="+mn-ea"/>
              <a:sym typeface="+mn-lt"/>
            </a:endParaRPr>
          </a:p>
        </p:txBody>
      </p:sp>
      <p:sp>
        <p:nvSpPr>
          <p:cNvPr id="15" name="文本框 14">
            <a:extLst>
              <a:ext uri="{FF2B5EF4-FFF2-40B4-BE49-F238E27FC236}">
                <a16:creationId xmlns:a16="http://schemas.microsoft.com/office/drawing/2014/main" id="{ACB38AF2-5834-43BA-B69B-ABD5408CA0AD}"/>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grpSp>
        <p:nvGrpSpPr>
          <p:cNvPr id="17" name="组合 16">
            <a:extLst>
              <a:ext uri="{FF2B5EF4-FFF2-40B4-BE49-F238E27FC236}">
                <a16:creationId xmlns:a16="http://schemas.microsoft.com/office/drawing/2014/main" id="{D733DB1D-7140-4DFB-97A5-C14DC96A6759}"/>
              </a:ext>
            </a:extLst>
          </p:cNvPr>
          <p:cNvGrpSpPr/>
          <p:nvPr/>
        </p:nvGrpSpPr>
        <p:grpSpPr>
          <a:xfrm>
            <a:off x="1308479" y="2196944"/>
            <a:ext cx="10167713" cy="4235835"/>
            <a:chOff x="247577" y="3140968"/>
            <a:chExt cx="2501994" cy="2772295"/>
          </a:xfrm>
        </p:grpSpPr>
        <p:sp>
          <p:nvSpPr>
            <p:cNvPr id="18" name="矩形: 剪去单角 17">
              <a:extLst>
                <a:ext uri="{FF2B5EF4-FFF2-40B4-BE49-F238E27FC236}">
                  <a16:creationId xmlns:a16="http://schemas.microsoft.com/office/drawing/2014/main" id="{249B7FAE-5367-4979-8249-20C30F6D1F0F}"/>
                </a:ext>
              </a:extLst>
            </p:cNvPr>
            <p:cNvSpPr/>
            <p:nvPr/>
          </p:nvSpPr>
          <p:spPr>
            <a:xfrm>
              <a:off x="247577" y="3140968"/>
              <a:ext cx="2501992" cy="2772295"/>
            </a:xfrm>
            <a:prstGeom prst="snip1Rect">
              <a:avLst>
                <a:gd name="adj" fmla="val 29383"/>
              </a:avLst>
            </a:prstGeom>
            <a:noFill/>
            <a:ln w="3175">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9" name="矩形 18">
              <a:extLst>
                <a:ext uri="{FF2B5EF4-FFF2-40B4-BE49-F238E27FC236}">
                  <a16:creationId xmlns:a16="http://schemas.microsoft.com/office/drawing/2014/main" id="{A72C6AE0-881F-4C36-A421-6FB37229E08E}"/>
                </a:ext>
              </a:extLst>
            </p:cNvPr>
            <p:cNvSpPr/>
            <p:nvPr/>
          </p:nvSpPr>
          <p:spPr>
            <a:xfrm>
              <a:off x="247578" y="5805263"/>
              <a:ext cx="2501992" cy="108000"/>
            </a:xfrm>
            <a:prstGeom prst="rect">
              <a:avLst/>
            </a:prstGeom>
            <a:solidFill>
              <a:schemeClr val="tx1">
                <a:lumMod val="60000"/>
                <a:lumOff val="40000"/>
              </a:schemeClr>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2" name="任意多边形: 形状 21">
              <a:extLst>
                <a:ext uri="{FF2B5EF4-FFF2-40B4-BE49-F238E27FC236}">
                  <a16:creationId xmlns:a16="http://schemas.microsoft.com/office/drawing/2014/main" id="{C47DA587-FBCD-4F18-A142-96D3201E6EF4}"/>
                </a:ext>
              </a:extLst>
            </p:cNvPr>
            <p:cNvSpPr/>
            <p:nvPr/>
          </p:nvSpPr>
          <p:spPr bwMode="auto">
            <a:xfrm>
              <a:off x="2118329" y="3140968"/>
              <a:ext cx="631242" cy="631242"/>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tx1">
                <a:lumMod val="60000"/>
                <a:lumOff val="40000"/>
              </a:schemeClr>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ko-KR" sz="2000" b="1" dirty="0">
                <a:solidFill>
                  <a:schemeClr val="bg1"/>
                </a:solidFill>
              </a:endParaRPr>
            </a:p>
          </p:txBody>
        </p:sp>
      </p:grpSp>
      <p:sp>
        <p:nvSpPr>
          <p:cNvPr id="24" name="Rectangle 2">
            <a:extLst>
              <a:ext uri="{FF2B5EF4-FFF2-40B4-BE49-F238E27FC236}">
                <a16:creationId xmlns:a16="http://schemas.microsoft.com/office/drawing/2014/main" id="{7EF5A17F-6426-47F6-9301-6B3AD5036CDA}"/>
              </a:ext>
            </a:extLst>
          </p:cNvPr>
          <p:cNvSpPr>
            <a:spLocks noChangeArrowheads="1"/>
          </p:cNvSpPr>
          <p:nvPr/>
        </p:nvSpPr>
        <p:spPr bwMode="auto">
          <a:xfrm>
            <a:off x="1721363" y="2367095"/>
            <a:ext cx="8915400" cy="764392"/>
          </a:xfrm>
          <a:prstGeom prst="rect">
            <a:avLst/>
          </a:prstGeom>
          <a:noFill/>
          <a:ln>
            <a:noFill/>
          </a:ln>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defRPr/>
            </a:pPr>
            <a:r>
              <a:rPr lang="zh-CN" altLang="en-US" sz="1800" b="1" dirty="0">
                <a:solidFill>
                  <a:srgbClr val="000000"/>
                </a:solidFill>
                <a:latin typeface="宋体" panose="02010600030101010101" pitchFamily="2" charset="-122"/>
              </a:rPr>
              <a:t>   </a:t>
            </a:r>
            <a:r>
              <a:rPr lang="en-US" altLang="zh-CN" sz="1800" dirty="0">
                <a:solidFill>
                  <a:srgbClr val="000000"/>
                </a:solidFill>
                <a:latin typeface="Times New Roman" panose="02020603050405020304" pitchFamily="18" charset="0"/>
                <a:ea typeface="微软雅黑" panose="020B0503020204020204" pitchFamily="34" charset="-122"/>
              </a:rPr>
              <a:t>//</a:t>
            </a:r>
            <a:r>
              <a:rPr lang="zh-CN" altLang="en-US" sz="1800" dirty="0">
                <a:solidFill>
                  <a:srgbClr val="000000"/>
                </a:solidFill>
                <a:latin typeface="Times New Roman" panose="02020603050405020304" pitchFamily="18" charset="0"/>
                <a:ea typeface="微软雅黑" panose="020B0503020204020204" pitchFamily="34" charset="-122"/>
              </a:rPr>
              <a:t>设 </a:t>
            </a:r>
            <a:r>
              <a:rPr lang="en-US" altLang="zh-CN" sz="1800" dirty="0" err="1">
                <a:solidFill>
                  <a:srgbClr val="000000"/>
                </a:solidFill>
                <a:latin typeface="Times New Roman" panose="02020603050405020304" pitchFamily="18" charset="0"/>
                <a:ea typeface="微软雅黑" panose="020B0503020204020204" pitchFamily="34" charset="-122"/>
              </a:rPr>
              <a:t>L.elem</a:t>
            </a:r>
            <a:r>
              <a:rPr lang="en-US" altLang="zh-CN" sz="1800" dirty="0">
                <a:solidFill>
                  <a:srgbClr val="000000"/>
                </a:solidFill>
                <a:latin typeface="Times New Roman" panose="02020603050405020304" pitchFamily="18" charset="0"/>
                <a:ea typeface="微软雅黑" panose="020B0503020204020204" pitchFamily="34" charset="-122"/>
              </a:rPr>
              <a:t>[0..maxleng-1]</a:t>
            </a:r>
            <a:r>
              <a:rPr lang="zh-CN" altLang="en-US" sz="1800" dirty="0">
                <a:solidFill>
                  <a:srgbClr val="000000"/>
                </a:solidFill>
                <a:latin typeface="Times New Roman" panose="02020603050405020304" pitchFamily="18" charset="0"/>
                <a:ea typeface="微软雅黑" panose="020B0503020204020204" pitchFamily="34" charset="-122"/>
              </a:rPr>
              <a:t>中有</a:t>
            </a:r>
            <a:r>
              <a:rPr lang="en-US" altLang="zh-CN" sz="1800" dirty="0">
                <a:solidFill>
                  <a:srgbClr val="000000"/>
                </a:solidFill>
                <a:latin typeface="Times New Roman" panose="02020603050405020304" pitchFamily="18" charset="0"/>
                <a:ea typeface="微软雅黑" panose="020B0503020204020204" pitchFamily="34" charset="-122"/>
              </a:rPr>
              <a:t>length</a:t>
            </a:r>
            <a:r>
              <a:rPr lang="zh-CN" altLang="en-US" sz="1800" dirty="0">
                <a:solidFill>
                  <a:srgbClr val="000000"/>
                </a:solidFill>
                <a:latin typeface="Times New Roman" panose="02020603050405020304" pitchFamily="18" charset="0"/>
                <a:ea typeface="微软雅黑" panose="020B0503020204020204" pitchFamily="34" charset="-122"/>
              </a:rPr>
              <a:t>个元素，在</a:t>
            </a:r>
            <a:r>
              <a:rPr lang="en-US" altLang="zh-CN" sz="1800" dirty="0" err="1">
                <a:solidFill>
                  <a:srgbClr val="000000"/>
                </a:solidFill>
                <a:latin typeface="Times New Roman" panose="02020603050405020304" pitchFamily="18" charset="0"/>
                <a:ea typeface="微软雅黑" panose="020B0503020204020204" pitchFamily="34" charset="-122"/>
              </a:rPr>
              <a:t>L.elem</a:t>
            </a:r>
            <a:r>
              <a:rPr lang="en-US" altLang="zh-CN" sz="1800" dirty="0">
                <a:solidFill>
                  <a:srgbClr val="000000"/>
                </a:solidFill>
                <a:latin typeface="Times New Roman" panose="02020603050405020304" pitchFamily="18" charset="0"/>
                <a:ea typeface="微软雅黑" panose="020B0503020204020204" pitchFamily="34" charset="-122"/>
              </a:rPr>
              <a:t>[i-1]</a:t>
            </a:r>
            <a:r>
              <a:rPr lang="zh-CN" altLang="en-US" sz="1800" dirty="0">
                <a:solidFill>
                  <a:srgbClr val="000000"/>
                </a:solidFill>
                <a:latin typeface="Times New Roman" panose="02020603050405020304" pitchFamily="18" charset="0"/>
                <a:ea typeface="微软雅黑" panose="020B0503020204020204" pitchFamily="34" charset="-122"/>
              </a:rPr>
              <a:t>之前插入新元素</a:t>
            </a:r>
            <a:r>
              <a:rPr lang="en-US" altLang="zh-CN" sz="1800" dirty="0">
                <a:solidFill>
                  <a:srgbClr val="000000"/>
                </a:solidFill>
                <a:latin typeface="Times New Roman" panose="02020603050405020304" pitchFamily="18" charset="0"/>
                <a:ea typeface="微软雅黑" panose="020B0503020204020204" pitchFamily="34" charset="-122"/>
              </a:rPr>
              <a:t>e</a:t>
            </a:r>
            <a:r>
              <a:rPr lang="zh-CN" altLang="en-US" sz="1800" dirty="0">
                <a:solidFill>
                  <a:srgbClr val="000000"/>
                </a:solidFill>
                <a:latin typeface="Times New Roman" panose="02020603050405020304" pitchFamily="18" charset="0"/>
                <a:ea typeface="微软雅黑" panose="020B0503020204020204" pitchFamily="34" charset="-122"/>
              </a:rPr>
              <a:t>，</a:t>
            </a:r>
            <a:r>
              <a:rPr lang="en-US" altLang="zh-CN" sz="1800" dirty="0">
                <a:solidFill>
                  <a:srgbClr val="000000"/>
                </a:solidFill>
                <a:latin typeface="Times New Roman" panose="02020603050405020304" pitchFamily="18" charset="0"/>
                <a:ea typeface="微软雅黑" panose="020B0503020204020204" pitchFamily="34" charset="-122"/>
              </a:rPr>
              <a:t>(1&lt;=</a:t>
            </a:r>
            <a:r>
              <a:rPr lang="en-US" altLang="zh-CN" sz="1800" dirty="0" err="1">
                <a:solidFill>
                  <a:srgbClr val="000000"/>
                </a:solidFill>
                <a:latin typeface="Times New Roman" panose="02020603050405020304" pitchFamily="18" charset="0"/>
                <a:ea typeface="微软雅黑" panose="020B0503020204020204" pitchFamily="34" charset="-122"/>
              </a:rPr>
              <a:t>i</a:t>
            </a:r>
            <a:r>
              <a:rPr lang="en-US" altLang="zh-CN" sz="1800" dirty="0">
                <a:solidFill>
                  <a:srgbClr val="000000"/>
                </a:solidFill>
                <a:latin typeface="Times New Roman" panose="02020603050405020304" pitchFamily="18" charset="0"/>
                <a:ea typeface="微软雅黑" panose="020B0503020204020204" pitchFamily="34" charset="-122"/>
              </a:rPr>
              <a:t>&lt;=length+1)</a:t>
            </a:r>
          </a:p>
          <a:p>
            <a:pPr marL="0" indent="0" defTabSz="914400" eaLnBrk="0" fontAlgn="base" hangingPunct="0">
              <a:spcAft>
                <a:spcPct val="0"/>
              </a:spcAft>
              <a:buClr>
                <a:srgbClr val="3333CC"/>
              </a:buClr>
              <a:buFont typeface="Wingdings" panose="05000000000000000000" pitchFamily="2" charset="2"/>
              <a:buNone/>
              <a:defRPr/>
            </a:pPr>
            <a:r>
              <a:rPr lang="en-US" altLang="zh-CN" sz="1800" b="1" dirty="0">
                <a:solidFill>
                  <a:srgbClr val="000000"/>
                </a:solidFill>
                <a:latin typeface="宋体" panose="02010600030101010101" pitchFamily="2" charset="-122"/>
              </a:rPr>
              <a:t>  </a:t>
            </a:r>
            <a:endParaRPr lang="en-US" altLang="zh-CN" sz="1800" dirty="0">
              <a:solidFill>
                <a:srgbClr val="000000"/>
              </a:solidFill>
              <a:latin typeface="Consolas" panose="020B0609020204030204" pitchFamily="49" charset="0"/>
            </a:endParaRPr>
          </a:p>
        </p:txBody>
      </p:sp>
      <p:sp>
        <p:nvSpPr>
          <p:cNvPr id="25" name="文本框 24">
            <a:extLst>
              <a:ext uri="{FF2B5EF4-FFF2-40B4-BE49-F238E27FC236}">
                <a16:creationId xmlns:a16="http://schemas.microsoft.com/office/drawing/2014/main" id="{BF0A6771-3808-4D5D-BA0F-F6D3C32BABFE}"/>
              </a:ext>
            </a:extLst>
          </p:cNvPr>
          <p:cNvSpPr txBox="1"/>
          <p:nvPr/>
        </p:nvSpPr>
        <p:spPr>
          <a:xfrm>
            <a:off x="2469985" y="3066421"/>
            <a:ext cx="7723572" cy="3060197"/>
          </a:xfrm>
          <a:prstGeom prst="rect">
            <a:avLst/>
          </a:prstGeom>
          <a:noFill/>
        </p:spPr>
        <p:txBody>
          <a:bodyPr wrap="square">
            <a:spAutoFit/>
          </a:bodyPr>
          <a:lstStyle/>
          <a:p>
            <a:pPr marL="0" indent="0" defTabSz="914400" eaLnBrk="0" fontAlgn="base" hangingPunct="0">
              <a:lnSpc>
                <a:spcPct val="120000"/>
              </a:lnSpc>
              <a:spcAft>
                <a:spcPct val="0"/>
              </a:spcAft>
              <a:buClr>
                <a:srgbClr val="3333CC"/>
              </a:buClr>
              <a:buFont typeface="Wingdings" panose="05000000000000000000" pitchFamily="2" charset="2"/>
              <a:buNone/>
              <a:defRPr/>
            </a:pPr>
            <a:r>
              <a:rPr lang="en-US" altLang="zh-CN" sz="1800" dirty="0">
                <a:solidFill>
                  <a:srgbClr val="000000"/>
                </a:solidFill>
                <a:latin typeface="Consolas" panose="020B0609020204030204" pitchFamily="49" charset="0"/>
              </a:rPr>
              <a:t>Status </a:t>
            </a:r>
            <a:r>
              <a:rPr lang="en-US" altLang="zh-CN" sz="1800" dirty="0">
                <a:solidFill>
                  <a:srgbClr val="795E26"/>
                </a:solidFill>
                <a:latin typeface="Consolas" panose="020B0609020204030204" pitchFamily="49" charset="0"/>
              </a:rPr>
              <a:t>ListInsert_Sq2</a:t>
            </a:r>
            <a:r>
              <a:rPr lang="en-US" altLang="zh-CN" sz="1800" dirty="0">
                <a:solidFill>
                  <a:srgbClr val="000000"/>
                </a:solidFill>
                <a:latin typeface="Consolas" panose="020B0609020204030204" pitchFamily="49" charset="0"/>
              </a:rPr>
              <a:t>(</a:t>
            </a:r>
            <a:r>
              <a:rPr lang="en-US" altLang="zh-CN" sz="1800" dirty="0" err="1">
                <a:solidFill>
                  <a:srgbClr val="000000"/>
                </a:solidFill>
                <a:latin typeface="Consolas" panose="020B0609020204030204" pitchFamily="49" charset="0"/>
              </a:rPr>
              <a:t>SqList</a:t>
            </a:r>
            <a:r>
              <a:rPr lang="en-US" altLang="zh-CN" sz="1800" dirty="0">
                <a:solidFill>
                  <a:srgbClr val="000000"/>
                </a:solidFill>
                <a:latin typeface="Consolas" panose="020B0609020204030204" pitchFamily="49" charset="0"/>
              </a:rPr>
              <a:t> &amp;</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00FF"/>
                </a:solidFill>
                <a:latin typeface="Consolas" panose="020B0609020204030204" pitchFamily="49" charset="0"/>
              </a:rPr>
              <a:t>int</a:t>
            </a:r>
            <a:r>
              <a:rPr lang="en-US" altLang="zh-CN"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i</a:t>
            </a:r>
            <a:r>
              <a:rPr lang="en-US" altLang="zh-CN" sz="1800" dirty="0" err="1">
                <a:solidFill>
                  <a:srgbClr val="000000"/>
                </a:solidFill>
                <a:latin typeface="Consolas" panose="020B0609020204030204" pitchFamily="49" charset="0"/>
              </a:rPr>
              <a:t>,ElemType</a:t>
            </a:r>
            <a:r>
              <a:rPr lang="en-US" altLang="zh-CN" sz="1800" dirty="0">
                <a:solidFill>
                  <a:srgbClr val="000000"/>
                </a:solidFill>
                <a:latin typeface="Consolas" panose="020B0609020204030204" pitchFamily="49" charset="0"/>
              </a:rPr>
              <a:t> </a:t>
            </a:r>
            <a:r>
              <a:rPr lang="en-US" altLang="zh-CN" sz="1800" dirty="0">
                <a:solidFill>
                  <a:srgbClr val="001080"/>
                </a:solidFill>
                <a:latin typeface="Consolas" panose="020B0609020204030204" pitchFamily="49" charset="0"/>
              </a:rPr>
              <a:t>e</a:t>
            </a:r>
            <a:r>
              <a:rPr lang="en-US" altLang="zh-CN" sz="1800" dirty="0">
                <a:solidFill>
                  <a:srgbClr val="000000"/>
                </a:solidFill>
                <a:latin typeface="Consolas" panose="020B0609020204030204" pitchFamily="49" charset="0"/>
              </a:rPr>
              <a:t>)</a:t>
            </a: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en-US" altLang="zh-CN" sz="1800" dirty="0">
                <a:solidFill>
                  <a:srgbClr val="000000"/>
                </a:solidFill>
                <a:latin typeface="Consolas" panose="020B0609020204030204" pitchFamily="49" charset="0"/>
              </a:rPr>
              <a:t>   { </a:t>
            </a:r>
            <a:r>
              <a:rPr lang="en-US" altLang="zh-CN" sz="1800" dirty="0">
                <a:solidFill>
                  <a:srgbClr val="AF00DB"/>
                </a:solidFill>
                <a:latin typeface="Consolas" panose="020B0609020204030204" pitchFamily="49" charset="0"/>
              </a:rPr>
              <a:t>if</a:t>
            </a:r>
            <a:r>
              <a:rPr lang="en-US" altLang="zh-CN" sz="1800" dirty="0">
                <a:solidFill>
                  <a:srgbClr val="000000"/>
                </a:solidFill>
                <a:latin typeface="Consolas" panose="020B0609020204030204" pitchFamily="49" charset="0"/>
              </a:rPr>
              <a:t> (</a:t>
            </a:r>
            <a:r>
              <a:rPr lang="en-US" altLang="zh-CN" sz="1800" dirty="0" err="1">
                <a:solidFill>
                  <a:srgbClr val="000000"/>
                </a:solidFill>
                <a:latin typeface="Consolas" panose="020B0609020204030204" pitchFamily="49" charset="0"/>
              </a:rPr>
              <a:t>i</a:t>
            </a:r>
            <a:r>
              <a:rPr lang="en-US" altLang="zh-CN" sz="1800" dirty="0">
                <a:solidFill>
                  <a:srgbClr val="000000"/>
                </a:solidFill>
                <a:latin typeface="Consolas" panose="020B0609020204030204" pitchFamily="49" charset="0"/>
              </a:rPr>
              <a:t>&lt;</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a:t>
            </a:r>
            <a:r>
              <a:rPr lang="en-US" altLang="zh-CN" sz="1800" dirty="0" err="1">
                <a:solidFill>
                  <a:srgbClr val="000000"/>
                </a:solidFill>
                <a:latin typeface="Consolas" panose="020B0609020204030204" pitchFamily="49" charset="0"/>
              </a:rPr>
              <a:t>i</a:t>
            </a:r>
            <a:r>
              <a:rPr lang="en-US" altLang="zh-CN" sz="1800" dirty="0">
                <a:solidFill>
                  <a:srgbClr val="000000"/>
                </a:solidFill>
                <a:latin typeface="Consolas" panose="020B0609020204030204" pitchFamily="49" charset="0"/>
              </a:rPr>
              <a:t>&gt;</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ERROR;    </a:t>
            </a:r>
            <a:r>
              <a:rPr lang="en-US" altLang="zh-CN" sz="1800" dirty="0">
                <a:solidFill>
                  <a:srgbClr val="008000"/>
                </a:solidFill>
                <a:latin typeface="Consolas" panose="020B0609020204030204" pitchFamily="49" charset="0"/>
              </a:rPr>
              <a:t>//</a:t>
            </a:r>
            <a:r>
              <a:rPr lang="en-US" altLang="zh-CN" sz="1800" dirty="0" err="1">
                <a:solidFill>
                  <a:srgbClr val="008000"/>
                </a:solidFill>
                <a:latin typeface="Consolas" panose="020B0609020204030204" pitchFamily="49" charset="0"/>
              </a:rPr>
              <a:t>i</a:t>
            </a:r>
            <a:r>
              <a:rPr lang="zh-CN" altLang="en-US" sz="1800" dirty="0">
                <a:solidFill>
                  <a:srgbClr val="008000"/>
                </a:solidFill>
                <a:latin typeface="Consolas" panose="020B0609020204030204" pitchFamily="49" charset="0"/>
              </a:rPr>
              <a:t>值不合法</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if</a:t>
            </a:r>
            <a:r>
              <a:rPr lang="en-US" altLang="zh-CN"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&gt;=</a:t>
            </a:r>
            <a:r>
              <a:rPr lang="en-US" altLang="zh-CN" sz="1800" dirty="0" err="1">
                <a:solidFill>
                  <a:srgbClr val="000000"/>
                </a:solidFill>
                <a:latin typeface="Consolas" panose="020B0609020204030204" pitchFamily="49" charset="0"/>
              </a:rPr>
              <a:t>maxleng</a:t>
            </a:r>
            <a:r>
              <a:rPr lang="en-US" altLang="zh-CN"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OVERFLOW;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溢出</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for</a:t>
            </a:r>
            <a:r>
              <a:rPr lang="en-US" altLang="zh-CN" sz="1800" dirty="0">
                <a:solidFill>
                  <a:srgbClr val="000000"/>
                </a:solidFill>
                <a:latin typeface="Consolas" panose="020B0609020204030204" pitchFamily="49" charset="0"/>
              </a:rPr>
              <a:t> (j=</a:t>
            </a:r>
            <a:r>
              <a:rPr lang="en-US" altLang="zh-CN" sz="1800" dirty="0">
                <a:solidFill>
                  <a:srgbClr val="001080"/>
                </a:solidFill>
                <a:latin typeface="Consolas" panose="020B0609020204030204" pitchFamily="49" charset="0"/>
              </a:rPr>
              <a:t>L</a:t>
            </a:r>
            <a:r>
              <a:rPr lang="en-US" altLang="zh-CN" sz="1800" dirty="0">
                <a:solidFill>
                  <a:srgbClr val="000000"/>
                </a:solidFill>
                <a:latin typeface="Consolas" panose="020B0609020204030204" pitchFamily="49" charset="0"/>
              </a:rPr>
              <a:t>.</a:t>
            </a:r>
            <a:r>
              <a:rPr lang="en-US" altLang="zh-CN" sz="1800" dirty="0">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a:t>
            </a:r>
            <a:r>
              <a:rPr lang="en-US" altLang="zh-CN" sz="1800" dirty="0">
                <a:solidFill>
                  <a:srgbClr val="098658"/>
                </a:solidFill>
                <a:latin typeface="Consolas" panose="020B0609020204030204" pitchFamily="49" charset="0"/>
              </a:rPr>
              <a:t>1</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j&gt;=i-</a:t>
            </a:r>
            <a:r>
              <a:rPr lang="en-US" altLang="zh-CN" sz="1800" dirty="0">
                <a:solidFill>
                  <a:srgbClr val="098658"/>
                </a:solidFill>
                <a:latin typeface="Consolas" panose="020B0609020204030204" pitchFamily="49" charset="0"/>
              </a:rPr>
              <a:t>1</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j--</a:t>
            </a:r>
            <a:r>
              <a:rPr lang="zh-CN" altLang="en-US" sz="1800" dirty="0">
                <a:solidFill>
                  <a:srgbClr val="000000"/>
                </a:solidFill>
                <a:latin typeface="Consolas" panose="020B0609020204030204" pitchFamily="49" charset="0"/>
              </a:rPr>
              <a:t>；</a:t>
            </a:r>
            <a:r>
              <a:rPr lang="en-US" altLang="zh-CN" sz="1800" dirty="0">
                <a:solidFill>
                  <a:srgbClr val="000000"/>
                </a:solidFill>
                <a:latin typeface="Consolas" panose="020B0609020204030204" pitchFamily="49" charset="0"/>
              </a:rPr>
              <a:t>)  </a:t>
            </a: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en-US" altLang="zh-CN"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[j+</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[j]</a:t>
            </a:r>
            <a:r>
              <a:rPr lang="zh-CN" altLang="en-US" sz="1800" dirty="0">
                <a:solidFill>
                  <a:srgbClr val="000000"/>
                </a:solidFill>
                <a:latin typeface="Consolas" panose="020B0609020204030204" pitchFamily="49" charset="0"/>
              </a:rPr>
              <a:t>；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向后移动元素</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elem</a:t>
            </a:r>
            <a:r>
              <a:rPr lang="en-US" altLang="zh-CN" sz="1800" dirty="0">
                <a:solidFill>
                  <a:srgbClr val="000000"/>
                </a:solidFill>
                <a:latin typeface="Consolas" panose="020B0609020204030204" pitchFamily="49" charset="0"/>
              </a:rPr>
              <a:t>[i-</a:t>
            </a:r>
            <a:r>
              <a:rPr lang="en-US" altLang="zh-CN" sz="1800" dirty="0">
                <a:solidFill>
                  <a:srgbClr val="098658"/>
                </a:solidFill>
                <a:latin typeface="Consolas" panose="020B0609020204030204" pitchFamily="49" charset="0"/>
              </a:rPr>
              <a:t>1</a:t>
            </a:r>
            <a:r>
              <a:rPr lang="en-US" altLang="zh-CN" sz="1800" dirty="0">
                <a:solidFill>
                  <a:srgbClr val="000000"/>
                </a:solidFill>
                <a:latin typeface="Consolas" panose="020B0609020204030204" pitchFamily="49" charset="0"/>
              </a:rPr>
              <a:t>]=e;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插入新元素</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err="1">
                <a:solidFill>
                  <a:srgbClr val="001080"/>
                </a:solidFill>
                <a:latin typeface="Consolas" panose="020B0609020204030204" pitchFamily="49" charset="0"/>
              </a:rPr>
              <a:t>L</a:t>
            </a:r>
            <a:r>
              <a:rPr lang="en-US" altLang="zh-CN" sz="1800" dirty="0" err="1">
                <a:solidFill>
                  <a:srgbClr val="000000"/>
                </a:solidFill>
                <a:latin typeface="Consolas" panose="020B0609020204030204" pitchFamily="49" charset="0"/>
              </a:rPr>
              <a:t>.</a:t>
            </a:r>
            <a:r>
              <a:rPr lang="en-US" altLang="zh-CN" sz="1800" dirty="0" err="1">
                <a:solidFill>
                  <a:srgbClr val="001080"/>
                </a:solidFill>
                <a:latin typeface="Consolas" panose="020B0609020204030204" pitchFamily="49" charset="0"/>
              </a:rPr>
              <a:t>length</a:t>
            </a:r>
            <a:r>
              <a:rPr lang="en-US" altLang="zh-CN" sz="1800" dirty="0">
                <a:solidFill>
                  <a:srgbClr val="000000"/>
                </a:solidFill>
                <a:latin typeface="Consolas" panose="020B0609020204030204" pitchFamily="49" charset="0"/>
              </a:rPr>
              <a:t>++;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长度变量增</a:t>
            </a:r>
            <a:r>
              <a:rPr lang="en-US" altLang="zh-CN" sz="1800" dirty="0">
                <a:solidFill>
                  <a:srgbClr val="008000"/>
                </a:solidFill>
                <a:latin typeface="Consolas" panose="020B0609020204030204" pitchFamily="49" charset="0"/>
              </a:rPr>
              <a:t>1 </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a:solidFill>
                  <a:srgbClr val="AF00DB"/>
                </a:solidFill>
                <a:latin typeface="Consolas" panose="020B0609020204030204" pitchFamily="49" charset="0"/>
              </a:rPr>
              <a:t>return</a:t>
            </a:r>
            <a:r>
              <a:rPr lang="en-US" altLang="zh-CN" sz="1800" dirty="0">
                <a:solidFill>
                  <a:srgbClr val="000000"/>
                </a:solidFill>
                <a:latin typeface="Consolas" panose="020B0609020204030204" pitchFamily="49" charset="0"/>
              </a:rPr>
              <a:t> OK;                        </a:t>
            </a:r>
            <a:r>
              <a:rPr lang="en-US" altLang="zh-CN" sz="1800" dirty="0">
                <a:solidFill>
                  <a:srgbClr val="008000"/>
                </a:solidFill>
                <a:latin typeface="Consolas" panose="020B0609020204030204" pitchFamily="49" charset="0"/>
              </a:rPr>
              <a:t>//</a:t>
            </a:r>
            <a:r>
              <a:rPr lang="zh-CN" altLang="en-US" sz="1800" dirty="0">
                <a:solidFill>
                  <a:srgbClr val="008000"/>
                </a:solidFill>
                <a:latin typeface="Consolas" panose="020B0609020204030204" pitchFamily="49" charset="0"/>
              </a:rPr>
              <a:t>插入成功</a:t>
            </a:r>
            <a:endParaRPr lang="zh-CN" altLang="en-US" sz="1800" dirty="0">
              <a:solidFill>
                <a:srgbClr val="000000"/>
              </a:solidFill>
              <a:latin typeface="Consolas" panose="020B0609020204030204" pitchFamily="49" charset="0"/>
            </a:endParaRPr>
          </a:p>
          <a:p>
            <a:pPr marL="0" indent="0" defTabSz="914400" eaLnBrk="0" fontAlgn="base" hangingPunct="0">
              <a:lnSpc>
                <a:spcPct val="120000"/>
              </a:lnSpc>
              <a:spcAft>
                <a:spcPct val="0"/>
              </a:spcAft>
              <a:buClr>
                <a:srgbClr val="3333CC"/>
              </a:buClr>
              <a:buFont typeface="Wingdings" panose="05000000000000000000" pitchFamily="2" charset="2"/>
              <a:buNone/>
              <a:defRPr/>
            </a:pPr>
            <a:r>
              <a:rPr lang="zh-CN" altLang="en-US" sz="1800" dirty="0">
                <a:solidFill>
                  <a:srgbClr val="000000"/>
                </a:solidFill>
                <a:latin typeface="Consolas" panose="020B0609020204030204" pitchFamily="49" charset="0"/>
              </a:rPr>
              <a:t>    </a:t>
            </a:r>
            <a:r>
              <a:rPr lang="en-US" altLang="zh-CN" sz="18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3224065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2" name="Rectangle 2">
            <a:extLst>
              <a:ext uri="{FF2B5EF4-FFF2-40B4-BE49-F238E27FC236}">
                <a16:creationId xmlns:a16="http://schemas.microsoft.com/office/drawing/2014/main" id="{81755D8E-3B51-497C-AB09-2D2B0002E8DF}"/>
              </a:ext>
            </a:extLst>
          </p:cNvPr>
          <p:cNvSpPr>
            <a:spLocks noChangeArrowheads="1"/>
          </p:cNvSpPr>
          <p:nvPr/>
        </p:nvSpPr>
        <p:spPr bwMode="auto">
          <a:xfrm>
            <a:off x="1505426" y="1197724"/>
            <a:ext cx="9202737" cy="457200"/>
          </a:xfrm>
          <a:prstGeom prst="rect">
            <a:avLst/>
          </a:prstGeom>
          <a:noFill/>
          <a:ln>
            <a:noFill/>
          </a:ln>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defRPr/>
            </a:pPr>
            <a:r>
              <a:rPr lang="zh-CN" altLang="en-US" sz="2400" b="1" dirty="0">
                <a:solidFill>
                  <a:srgbClr val="000000"/>
                </a:solidFill>
                <a:latin typeface="+mn-lt"/>
                <a:ea typeface="+mn-ea"/>
                <a:cs typeface="+mn-ea"/>
                <a:sym typeface="+mn-lt"/>
              </a:rPr>
              <a:t>算法</a:t>
            </a:r>
            <a:r>
              <a:rPr lang="en-US" altLang="zh-CN" sz="2400" b="1" dirty="0">
                <a:solidFill>
                  <a:srgbClr val="000000"/>
                </a:solidFill>
                <a:latin typeface="+mn-lt"/>
                <a:ea typeface="+mn-ea"/>
                <a:cs typeface="+mn-ea"/>
                <a:sym typeface="+mn-lt"/>
              </a:rPr>
              <a:t>3</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a:t>
            </a:r>
            <a:r>
              <a:rPr lang="zh-CN" altLang="en-US" sz="2400" b="1" dirty="0">
                <a:solidFill>
                  <a:srgbClr val="333399"/>
                </a:solidFill>
                <a:latin typeface="+mn-lt"/>
                <a:ea typeface="+mn-ea"/>
                <a:cs typeface="+mn-ea"/>
                <a:sym typeface="+mn-lt"/>
              </a:rPr>
              <a:t>动态分配线性表空间</a:t>
            </a:r>
            <a:r>
              <a:rPr lang="en-US" altLang="zh-CN" sz="2400" b="1" dirty="0">
                <a:solidFill>
                  <a:srgbClr val="333399"/>
                </a:solidFill>
                <a:latin typeface="+mn-lt"/>
                <a:ea typeface="+mn-ea"/>
                <a:cs typeface="+mn-ea"/>
                <a:sym typeface="+mn-lt"/>
              </a:rPr>
              <a:t>,</a:t>
            </a:r>
            <a:r>
              <a:rPr lang="zh-CN" altLang="en-US" sz="2400" b="1" dirty="0">
                <a:solidFill>
                  <a:srgbClr val="333399"/>
                </a:solidFill>
                <a:latin typeface="+mn-lt"/>
                <a:ea typeface="+mn-ea"/>
                <a:cs typeface="+mn-ea"/>
                <a:sym typeface="+mn-lt"/>
              </a:rPr>
              <a:t>用引用参数表示被操作的线性表</a:t>
            </a:r>
            <a:r>
              <a:rPr lang="en-US" altLang="zh-CN" sz="2400" b="1" dirty="0">
                <a:solidFill>
                  <a:srgbClr val="333399"/>
                </a:solidFill>
                <a:latin typeface="+mn-lt"/>
                <a:ea typeface="+mn-ea"/>
                <a:cs typeface="+mn-ea"/>
                <a:sym typeface="+mn-lt"/>
              </a:rPr>
              <a:t>)</a:t>
            </a:r>
            <a:endParaRPr lang="en-US" altLang="zh-CN" sz="2400" b="1" dirty="0">
              <a:solidFill>
                <a:srgbClr val="000000"/>
              </a:solidFill>
              <a:latin typeface="+mn-lt"/>
              <a:ea typeface="+mn-ea"/>
              <a:cs typeface="+mn-ea"/>
              <a:sym typeface="+mn-lt"/>
            </a:endParaRPr>
          </a:p>
          <a:p>
            <a:pPr marL="0" indent="0" defTabSz="914400" eaLnBrk="0" fontAlgn="base" hangingPunct="0">
              <a:spcAft>
                <a:spcPct val="0"/>
              </a:spcAft>
              <a:buClr>
                <a:srgbClr val="3333CC"/>
              </a:buClr>
              <a:buFont typeface="Wingdings" panose="05000000000000000000" pitchFamily="2" charset="2"/>
              <a:buNone/>
              <a:defRPr/>
            </a:pPr>
            <a:r>
              <a:rPr lang="en-US" altLang="zh-CN" sz="2000" b="1" dirty="0">
                <a:solidFill>
                  <a:srgbClr val="000000"/>
                </a:solidFill>
                <a:latin typeface="+mn-lt"/>
                <a:ea typeface="+mn-ea"/>
                <a:cs typeface="+mn-ea"/>
                <a:sym typeface="+mn-lt"/>
              </a:rPr>
              <a:t> </a:t>
            </a:r>
            <a:br>
              <a:rPr lang="en-US" altLang="zh-CN" sz="2000" dirty="0">
                <a:solidFill>
                  <a:srgbClr val="000000"/>
                </a:solidFill>
                <a:latin typeface="+mn-lt"/>
                <a:ea typeface="+mn-ea"/>
                <a:cs typeface="+mn-ea"/>
                <a:sym typeface="+mn-lt"/>
              </a:rPr>
            </a:br>
            <a:endParaRPr lang="en-US" altLang="zh-CN" sz="2000" dirty="0">
              <a:solidFill>
                <a:srgbClr val="000000"/>
              </a:solidFill>
              <a:latin typeface="+mn-lt"/>
              <a:ea typeface="+mn-ea"/>
              <a:cs typeface="+mn-ea"/>
              <a:sym typeface="+mn-lt"/>
            </a:endParaRPr>
          </a:p>
          <a:p>
            <a:pPr algn="just" defTabSz="914400" fontAlgn="base">
              <a:lnSpc>
                <a:spcPct val="130000"/>
              </a:lnSpc>
              <a:spcBef>
                <a:spcPct val="0"/>
              </a:spcBef>
              <a:spcAft>
                <a:spcPct val="0"/>
              </a:spcAft>
              <a:buClrTx/>
              <a:buSzTx/>
              <a:buFontTx/>
              <a:buNone/>
              <a:defRPr/>
            </a:pPr>
            <a:endParaRPr lang="en-US" altLang="zh-CN" sz="2400" b="1" dirty="0">
              <a:solidFill>
                <a:srgbClr val="000000"/>
              </a:solidFill>
              <a:latin typeface="+mn-lt"/>
              <a:ea typeface="+mn-ea"/>
              <a:cs typeface="+mn-ea"/>
              <a:sym typeface="+mn-lt"/>
            </a:endParaRPr>
          </a:p>
        </p:txBody>
      </p:sp>
      <p:sp>
        <p:nvSpPr>
          <p:cNvPr id="14" name="文本框 13">
            <a:extLst>
              <a:ext uri="{FF2B5EF4-FFF2-40B4-BE49-F238E27FC236}">
                <a16:creationId xmlns:a16="http://schemas.microsoft.com/office/drawing/2014/main" id="{0786E634-B7E1-4796-9E69-DF1D97375371}"/>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grpSp>
        <p:nvGrpSpPr>
          <p:cNvPr id="15" name="组合 14">
            <a:extLst>
              <a:ext uri="{FF2B5EF4-FFF2-40B4-BE49-F238E27FC236}">
                <a16:creationId xmlns:a16="http://schemas.microsoft.com/office/drawing/2014/main" id="{73D141F1-59EF-4F6C-8A94-28A3762FC5FF}"/>
              </a:ext>
            </a:extLst>
          </p:cNvPr>
          <p:cNvGrpSpPr/>
          <p:nvPr/>
        </p:nvGrpSpPr>
        <p:grpSpPr>
          <a:xfrm>
            <a:off x="1343989" y="2025801"/>
            <a:ext cx="10167713" cy="4737609"/>
            <a:chOff x="247577" y="3140968"/>
            <a:chExt cx="2501994" cy="2772295"/>
          </a:xfrm>
        </p:grpSpPr>
        <p:sp>
          <p:nvSpPr>
            <p:cNvPr id="17" name="矩形: 剪去单角 16">
              <a:extLst>
                <a:ext uri="{FF2B5EF4-FFF2-40B4-BE49-F238E27FC236}">
                  <a16:creationId xmlns:a16="http://schemas.microsoft.com/office/drawing/2014/main" id="{6160E210-E599-4935-B9E0-6C707F69AC98}"/>
                </a:ext>
              </a:extLst>
            </p:cNvPr>
            <p:cNvSpPr/>
            <p:nvPr/>
          </p:nvSpPr>
          <p:spPr>
            <a:xfrm>
              <a:off x="247577" y="3140968"/>
              <a:ext cx="2501992" cy="2772295"/>
            </a:xfrm>
            <a:prstGeom prst="snip1Rect">
              <a:avLst>
                <a:gd name="adj" fmla="val 29383"/>
              </a:avLst>
            </a:prstGeom>
            <a:noFill/>
            <a:ln w="3175">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8" name="矩形 17">
              <a:extLst>
                <a:ext uri="{FF2B5EF4-FFF2-40B4-BE49-F238E27FC236}">
                  <a16:creationId xmlns:a16="http://schemas.microsoft.com/office/drawing/2014/main" id="{97311603-8A3E-4478-9040-F1975EC53579}"/>
                </a:ext>
              </a:extLst>
            </p:cNvPr>
            <p:cNvSpPr/>
            <p:nvPr/>
          </p:nvSpPr>
          <p:spPr>
            <a:xfrm>
              <a:off x="247578" y="5805263"/>
              <a:ext cx="2501992" cy="108000"/>
            </a:xfrm>
            <a:prstGeom prst="rect">
              <a:avLst/>
            </a:prstGeom>
            <a:solidFill>
              <a:schemeClr val="tx1">
                <a:lumMod val="60000"/>
                <a:lumOff val="40000"/>
              </a:schemeClr>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9" name="任意多边形: 形状 18">
              <a:extLst>
                <a:ext uri="{FF2B5EF4-FFF2-40B4-BE49-F238E27FC236}">
                  <a16:creationId xmlns:a16="http://schemas.microsoft.com/office/drawing/2014/main" id="{A477A2B6-0451-4D0B-917F-79EC43C65D44}"/>
                </a:ext>
              </a:extLst>
            </p:cNvPr>
            <p:cNvSpPr/>
            <p:nvPr/>
          </p:nvSpPr>
          <p:spPr bwMode="auto">
            <a:xfrm>
              <a:off x="2118329" y="3140968"/>
              <a:ext cx="631242" cy="631242"/>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tx1">
                <a:lumMod val="60000"/>
                <a:lumOff val="40000"/>
              </a:schemeClr>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ko-KR" sz="2000" b="1" dirty="0">
                <a:solidFill>
                  <a:schemeClr val="bg1"/>
                </a:solidFill>
              </a:endParaRPr>
            </a:p>
          </p:txBody>
        </p:sp>
      </p:grpSp>
      <p:sp>
        <p:nvSpPr>
          <p:cNvPr id="22" name="文本框 4">
            <a:extLst>
              <a:ext uri="{FF2B5EF4-FFF2-40B4-BE49-F238E27FC236}">
                <a16:creationId xmlns:a16="http://schemas.microsoft.com/office/drawing/2014/main" id="{B5D8D396-0BD0-4F97-B89F-524B00A19B47}"/>
              </a:ext>
            </a:extLst>
          </p:cNvPr>
          <p:cNvSpPr txBox="1">
            <a:spLocks noChangeArrowheads="1"/>
          </p:cNvSpPr>
          <p:nvPr/>
        </p:nvSpPr>
        <p:spPr bwMode="auto">
          <a:xfrm>
            <a:off x="2879072" y="2025801"/>
            <a:ext cx="9202736" cy="5223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a:lnSpc>
                <a:spcPct val="110000"/>
              </a:lnSpc>
            </a:pPr>
            <a:r>
              <a:rPr lang="en-US" altLang="zh-CN" sz="1600" b="0" dirty="0">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a:t>
            </a:r>
            <a:r>
              <a:rPr lang="en-US" altLang="zh-CN" sz="1600" b="0" dirty="0">
                <a:solidFill>
                  <a:srgbClr val="795E26"/>
                </a:solidFill>
                <a:effectLst/>
                <a:latin typeface="Consolas" panose="020B0609020204030204" pitchFamily="49" charset="0"/>
              </a:rPr>
              <a:t>ListInsert_Sq3</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SqList</a:t>
            </a:r>
            <a:r>
              <a:rPr lang="en-US" altLang="zh-CN" sz="1600" b="0" dirty="0">
                <a:solidFill>
                  <a:srgbClr val="000000"/>
                </a:solidFill>
                <a:effectLst/>
                <a:latin typeface="Consolas" panose="020B0609020204030204" pitchFamily="49" charset="0"/>
              </a:rPr>
              <a:t> &amp;</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 </a:t>
            </a:r>
            <a:r>
              <a:rPr lang="en-US" altLang="zh-CN" sz="1600" b="0" dirty="0" err="1">
                <a:solidFill>
                  <a:srgbClr val="FF0000"/>
                </a:solidFill>
                <a:effectLst/>
                <a:latin typeface="Consolas" panose="020B0609020204030204" pitchFamily="49" charset="0"/>
              </a:rPr>
              <a:t>ElemType</a:t>
            </a:r>
            <a:r>
              <a:rPr lang="en-US" altLang="zh-CN" sz="1600" b="0" dirty="0">
                <a:solidFill>
                  <a:srgbClr val="FF0000"/>
                </a:solidFill>
                <a:effectLst/>
                <a:latin typeface="Consolas" panose="020B0609020204030204" pitchFamily="49" charset="0"/>
              </a:rPr>
              <a:t> e</a:t>
            </a:r>
            <a:r>
              <a:rPr lang="en-US" altLang="zh-CN" sz="1600" b="0" dirty="0">
                <a:solidFill>
                  <a:srgbClr val="000000"/>
                </a:solidFill>
                <a:effectLst/>
                <a:latin typeface="Consolas" panose="020B0609020204030204" pitchFamily="49" charset="0"/>
              </a:rPr>
              <a: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j;</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&lt;</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 || </a:t>
            </a:r>
            <a:r>
              <a:rPr lang="en-US" altLang="zh-CN" sz="1600" b="0" dirty="0" err="1">
                <a:solidFill>
                  <a:srgbClr val="00000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&gt;</a:t>
            </a:r>
            <a:r>
              <a:rPr lang="en-US" altLang="zh-CN" sz="1600" b="0" dirty="0">
                <a:solidFill>
                  <a:srgbClr val="001080"/>
                </a:solidFill>
                <a:effectLst/>
                <a:latin typeface="Consolas" panose="020B0609020204030204" pitchFamily="49" charset="0"/>
              </a:rPr>
              <a:t>L</a:t>
            </a:r>
            <a:r>
              <a:rPr lang="en-US" altLang="zh-CN" sz="1600" b="0" dirty="0">
                <a:solidFill>
                  <a:srgbClr val="000000"/>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length</a:t>
            </a:r>
            <a:r>
              <a:rPr lang="en-US" altLang="zh-CN" sz="1600" b="0" dirty="0">
                <a:solidFill>
                  <a:srgbClr val="000000"/>
                </a:solidFill>
                <a:effectLst/>
                <a:latin typeface="Consolas" panose="020B0609020204030204" pitchFamily="49" charset="0"/>
              </a:rPr>
              <a:t>+</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a:t>
            </a:r>
            <a:r>
              <a:rPr lang="en-US" altLang="zh-CN" sz="1600" b="0" dirty="0" err="1">
                <a:solidFill>
                  <a:srgbClr val="008000"/>
                </a:solidFill>
                <a:effectLst/>
                <a:latin typeface="Consolas" panose="020B0609020204030204" pitchFamily="49" charset="0"/>
              </a:rPr>
              <a:t>i</a:t>
            </a:r>
            <a:r>
              <a:rPr lang="zh-CN" altLang="en-US" sz="1600" b="0" dirty="0">
                <a:solidFill>
                  <a:srgbClr val="008000"/>
                </a:solidFill>
                <a:effectLst/>
                <a:latin typeface="Consolas" panose="020B0609020204030204" pitchFamily="49" charset="0"/>
              </a:rPr>
              <a:t>的合法取值为</a:t>
            </a:r>
            <a:r>
              <a:rPr lang="en-US" altLang="zh-CN" sz="1600" b="0" dirty="0">
                <a:solidFill>
                  <a:srgbClr val="008000"/>
                </a:solidFill>
                <a:effectLst/>
                <a:latin typeface="Consolas" panose="020B0609020204030204" pitchFamily="49" charset="0"/>
              </a:rPr>
              <a:t>1</a:t>
            </a:r>
            <a:r>
              <a:rPr lang="zh-CN" altLang="en-US" sz="1600" b="0" dirty="0">
                <a:solidFill>
                  <a:srgbClr val="008000"/>
                </a:solidFill>
                <a:effectLst/>
                <a:latin typeface="Consolas" panose="020B0609020204030204" pitchFamily="49" charset="0"/>
              </a:rPr>
              <a:t>至</a:t>
            </a:r>
            <a:r>
              <a:rPr lang="en-US" altLang="zh-CN" sz="1600" b="0" dirty="0">
                <a:solidFill>
                  <a:srgbClr val="008000"/>
                </a:solidFill>
                <a:effectLst/>
                <a:latin typeface="Consolas" panose="020B0609020204030204" pitchFamily="49" charset="0"/>
              </a:rPr>
              <a:t>n+1</a:t>
            </a:r>
            <a:endParaRPr lang="en-US" altLang="zh-CN" sz="1600" b="0" dirty="0">
              <a:solidFill>
                <a:srgbClr val="000000"/>
              </a:solidFill>
              <a:effectLst/>
              <a:latin typeface="Consolas" panose="020B0609020204030204" pitchFamily="49" charset="0"/>
            </a:endParaRP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ERROR; </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length</a:t>
            </a:r>
            <a:r>
              <a:rPr lang="en-US" altLang="zh-CN" sz="1600" b="0" dirty="0">
                <a:solidFill>
                  <a:srgbClr val="000000"/>
                </a:solidFill>
                <a:effectLst/>
                <a:latin typeface="Consolas" panose="020B0609020204030204" pitchFamily="49" charset="0"/>
              </a:rPr>
              <a:t>&gt;=</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listsize</a:t>
            </a:r>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a:t>
            </a:r>
            <a:r>
              <a:rPr lang="zh-CN" altLang="en-US" sz="1600" b="0" dirty="0">
                <a:solidFill>
                  <a:srgbClr val="008000"/>
                </a:solidFill>
                <a:effectLst/>
                <a:latin typeface="Consolas" panose="020B0609020204030204" pitchFamily="49" charset="0"/>
              </a:rPr>
              <a:t>溢出时扩充*</a:t>
            </a:r>
            <a:r>
              <a:rPr lang="en-US" altLang="zh-CN" sz="1600" b="0" dirty="0">
                <a:solidFill>
                  <a:srgbClr val="008000"/>
                </a:solidFill>
                <a:effectLst/>
                <a:latin typeface="Consolas" panose="020B0609020204030204" pitchFamily="49" charset="0"/>
              </a:rPr>
              <a:t>/</a:t>
            </a:r>
            <a:endParaRPr lang="zh-CN" altLang="en-US" sz="1600" b="0" dirty="0">
              <a:solidFill>
                <a:srgbClr val="000000"/>
              </a:solidFill>
              <a:effectLst/>
              <a:latin typeface="Consolas" panose="020B0609020204030204" pitchFamily="49" charset="0"/>
            </a:endParaRPr>
          </a:p>
          <a:p>
            <a:pPr>
              <a:lnSpc>
                <a:spcPct val="110000"/>
              </a:lnSpc>
            </a:pPr>
            <a:r>
              <a:rPr lang="zh-CN" altLang="en-US" sz="1600" b="0" dirty="0">
                <a:solidFill>
                  <a:srgbClr val="000000"/>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ElemType</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newbase</a:t>
            </a:r>
            <a:r>
              <a:rPr lang="en-US" altLang="zh-CN" sz="1600" b="0" dirty="0">
                <a:solidFill>
                  <a:srgbClr val="000000"/>
                </a:solidFill>
                <a:effectLst/>
                <a:latin typeface="Consolas" panose="020B0609020204030204" pitchFamily="49" charset="0"/>
              </a:rPr>
              <a: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newbase</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ElemType</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realloc</a:t>
            </a:r>
            <a:r>
              <a:rPr lang="en-US" altLang="zh-CN" sz="1600" b="0" dirty="0">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elem</a:t>
            </a:r>
            <a:r>
              <a:rPr lang="en-US" altLang="zh-CN" sz="1600" b="0" dirty="0">
                <a:solidFill>
                  <a:srgbClr val="000000"/>
                </a:solidFill>
                <a:effectLst/>
                <a:latin typeface="Consolas" panose="020B0609020204030204" pitchFamily="49" charset="0"/>
              </a:rPr>
              <a: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listsize</a:t>
            </a:r>
            <a:r>
              <a:rPr lang="en-US" altLang="zh-CN" sz="1600" b="0" dirty="0" err="1">
                <a:solidFill>
                  <a:srgbClr val="000000"/>
                </a:solidFill>
                <a:effectLst/>
                <a:latin typeface="Consolas" panose="020B0609020204030204" pitchFamily="49" charset="0"/>
              </a:rPr>
              <a:t>+LISTINCREMENT</a:t>
            </a:r>
            <a:r>
              <a:rPr lang="en-US" altLang="zh-CN" sz="1600" b="0" dirty="0">
                <a:solidFill>
                  <a:srgbClr val="000000"/>
                </a:solidFill>
                <a:effectLst/>
                <a:latin typeface="Consolas" panose="020B0609020204030204" pitchFamily="49" charset="0"/>
              </a:rPr>
              <a:t>)*</a:t>
            </a:r>
            <a:r>
              <a:rPr lang="en-US" altLang="zh-CN" sz="1600" b="0" dirty="0" err="1">
                <a:solidFill>
                  <a:srgbClr val="0000FF"/>
                </a:solidFill>
                <a:effectLst/>
                <a:latin typeface="Consolas" panose="020B0609020204030204" pitchFamily="49" charset="0"/>
              </a:rPr>
              <a:t>sizeof</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ElemType</a:t>
            </a:r>
            <a:r>
              <a:rPr lang="en-US" altLang="zh-CN" sz="1600" b="0" dirty="0">
                <a:solidFill>
                  <a:srgbClr val="000000"/>
                </a:solidFill>
                <a:effectLst/>
                <a:latin typeface="Consolas" panose="020B0609020204030204" pitchFamily="49" charset="0"/>
              </a:rPr>
              <a: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newbase</a:t>
            </a:r>
            <a:r>
              <a:rPr lang="en-US" altLang="zh-CN" sz="1600" b="0" dirty="0">
                <a:solidFill>
                  <a:srgbClr val="000000"/>
                </a:solidFill>
                <a:effectLst/>
                <a:latin typeface="Consolas" panose="020B0609020204030204" pitchFamily="49" charset="0"/>
              </a:rPr>
              <a:t>==</a:t>
            </a:r>
            <a:r>
              <a:rPr lang="en-US" altLang="zh-CN" sz="1600" b="0" dirty="0">
                <a:solidFill>
                  <a:srgbClr val="0000FF"/>
                </a:solidFill>
                <a:effectLst/>
                <a:latin typeface="Consolas" panose="020B0609020204030204" pitchFamily="49" charset="0"/>
              </a:rPr>
              <a:t>NULL</a:t>
            </a: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OVERFLOW;   </a:t>
            </a:r>
            <a:r>
              <a:rPr lang="en-US" altLang="zh-CN" sz="1600" b="0" dirty="0">
                <a:solidFill>
                  <a:srgbClr val="008000"/>
                </a:solidFill>
                <a:effectLst/>
                <a:latin typeface="Consolas" panose="020B0609020204030204" pitchFamily="49" charset="0"/>
              </a:rPr>
              <a:t>//</a:t>
            </a:r>
            <a:r>
              <a:rPr lang="zh-CN" altLang="en-US" sz="1600" b="0" dirty="0">
                <a:solidFill>
                  <a:srgbClr val="008000"/>
                </a:solidFill>
                <a:effectLst/>
                <a:latin typeface="Consolas" panose="020B0609020204030204" pitchFamily="49" charset="0"/>
              </a:rPr>
              <a:t>扩充失败</a:t>
            </a:r>
            <a:endParaRPr lang="zh-CN" altLang="en-US" sz="1600" b="0" dirty="0">
              <a:solidFill>
                <a:srgbClr val="000000"/>
              </a:solidFill>
              <a:effectLst/>
              <a:latin typeface="Consolas" panose="020B0609020204030204" pitchFamily="49" charset="0"/>
            </a:endParaRPr>
          </a:p>
          <a:p>
            <a:pPr>
              <a:lnSpc>
                <a:spcPct val="110000"/>
              </a:lnSpc>
            </a:pPr>
            <a:r>
              <a:rPr lang="zh-CN" altLang="en-US"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elem</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newbase</a:t>
            </a:r>
            <a:r>
              <a:rPr lang="en-US" altLang="zh-CN" sz="1600" b="0" dirty="0">
                <a:solidFill>
                  <a:srgbClr val="000000"/>
                </a:solidFill>
                <a:effectLst/>
                <a:latin typeface="Consolas" panose="020B0609020204030204" pitchFamily="49" charset="0"/>
              </a:rPr>
              <a: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listsize</a:t>
            </a:r>
            <a:r>
              <a:rPr lang="en-US" altLang="zh-CN" sz="1600" b="0" dirty="0">
                <a:solidFill>
                  <a:srgbClr val="000000"/>
                </a:solidFill>
                <a:effectLst/>
                <a:latin typeface="Consolas" panose="020B0609020204030204" pitchFamily="49" charset="0"/>
              </a:rPr>
              <a:t>+=LISTINCREMENT;}</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for</a:t>
            </a:r>
            <a:r>
              <a:rPr lang="en-US" altLang="zh-CN" sz="1600" b="0" dirty="0">
                <a:solidFill>
                  <a:srgbClr val="000000"/>
                </a:solidFill>
                <a:effectLst/>
                <a:latin typeface="Consolas" panose="020B0609020204030204" pitchFamily="49" charset="0"/>
              </a:rPr>
              <a:t>(j=</a:t>
            </a:r>
            <a:r>
              <a:rPr lang="en-US" altLang="zh-CN" sz="1600" b="0" dirty="0">
                <a:solidFill>
                  <a:srgbClr val="001080"/>
                </a:solidFill>
                <a:effectLst/>
                <a:latin typeface="Consolas" panose="020B0609020204030204" pitchFamily="49" charset="0"/>
              </a:rPr>
              <a:t>L</a:t>
            </a:r>
            <a:r>
              <a:rPr lang="en-US" altLang="zh-CN" sz="1600" b="0" dirty="0">
                <a:solidFill>
                  <a:srgbClr val="000000"/>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length</a:t>
            </a:r>
            <a:r>
              <a:rPr lang="en-US" altLang="zh-CN" sz="1600" b="0" dirty="0">
                <a:solidFill>
                  <a:srgbClr val="000000"/>
                </a:solidFill>
                <a:effectLst/>
                <a:latin typeface="Consolas" panose="020B0609020204030204" pitchFamily="49" charset="0"/>
              </a:rPr>
              <a:t>-</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;j&gt;=i-</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;j--)</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elem</a:t>
            </a:r>
            <a:r>
              <a:rPr lang="en-US" altLang="zh-CN" sz="1600" b="0" dirty="0">
                <a:solidFill>
                  <a:srgbClr val="000000"/>
                </a:solidFill>
                <a:effectLst/>
                <a:latin typeface="Consolas" panose="020B0609020204030204" pitchFamily="49" charset="0"/>
              </a:rPr>
              <a:t>[j+</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elem</a:t>
            </a:r>
            <a:r>
              <a:rPr lang="en-US" altLang="zh-CN" sz="1600" b="0" dirty="0">
                <a:solidFill>
                  <a:srgbClr val="000000"/>
                </a:solidFill>
                <a:effectLst/>
                <a:latin typeface="Consolas" panose="020B0609020204030204" pitchFamily="49" charset="0"/>
              </a:rPr>
              <a:t>[j];</a:t>
            </a:r>
          </a:p>
          <a:p>
            <a:pPr>
              <a:lnSpc>
                <a:spcPct val="110000"/>
              </a:lnSpc>
            </a:pP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elem</a:t>
            </a:r>
            <a:r>
              <a:rPr lang="en-US" altLang="zh-CN" sz="1600" b="0" dirty="0">
                <a:solidFill>
                  <a:srgbClr val="000000"/>
                </a:solidFill>
                <a:effectLst/>
                <a:latin typeface="Consolas" panose="020B0609020204030204" pitchFamily="49" charset="0"/>
              </a:rPr>
              <a:t>[i-</a:t>
            </a:r>
            <a:r>
              <a:rPr lang="en-US" altLang="zh-CN" sz="1600" b="0" dirty="0">
                <a:solidFill>
                  <a:srgbClr val="098658"/>
                </a:solidFill>
                <a:effectLst/>
                <a:latin typeface="Consolas" panose="020B0609020204030204" pitchFamily="49" charset="0"/>
              </a:rPr>
              <a:t>1</a:t>
            </a:r>
            <a:r>
              <a:rPr lang="en-US" altLang="zh-CN" sz="1600" b="0" dirty="0">
                <a:solidFill>
                  <a:srgbClr val="000000"/>
                </a:solidFill>
                <a:effectLst/>
                <a:latin typeface="Consolas" panose="020B0609020204030204" pitchFamily="49" charset="0"/>
              </a:rPr>
              <a:t>]=e;                   </a:t>
            </a:r>
            <a:r>
              <a:rPr lang="en-US" altLang="zh-CN" sz="1600" b="0" dirty="0">
                <a:solidFill>
                  <a:srgbClr val="008000"/>
                </a:solidFill>
                <a:effectLst/>
                <a:latin typeface="Consolas" panose="020B0609020204030204" pitchFamily="49" charset="0"/>
              </a:rPr>
              <a:t>/*</a:t>
            </a:r>
            <a:r>
              <a:rPr lang="zh-CN" altLang="en-US" sz="1600" b="0" dirty="0">
                <a:solidFill>
                  <a:srgbClr val="008000"/>
                </a:solidFill>
                <a:effectLst/>
                <a:latin typeface="Consolas" panose="020B0609020204030204" pitchFamily="49" charset="0"/>
              </a:rPr>
              <a:t>新元素插入*</a:t>
            </a:r>
            <a:r>
              <a:rPr lang="en-US" altLang="zh-CN" sz="1600" b="0" dirty="0">
                <a:solidFill>
                  <a:srgbClr val="008000"/>
                </a:solidFill>
                <a:effectLst/>
                <a:latin typeface="Consolas" panose="020B0609020204030204" pitchFamily="49" charset="0"/>
              </a:rPr>
              <a:t>/</a:t>
            </a:r>
            <a:endParaRPr lang="zh-CN" altLang="en-US" sz="1600" b="0" dirty="0">
              <a:solidFill>
                <a:srgbClr val="000000"/>
              </a:solidFill>
              <a:effectLst/>
              <a:latin typeface="Consolas" panose="020B0609020204030204" pitchFamily="49" charset="0"/>
            </a:endParaRPr>
          </a:p>
          <a:p>
            <a:pPr>
              <a:lnSpc>
                <a:spcPct val="110000"/>
              </a:lnSpc>
            </a:pPr>
            <a:r>
              <a:rPr lang="zh-CN" altLang="en-US"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L</a:t>
            </a:r>
            <a:r>
              <a:rPr lang="en-US" altLang="zh-CN" sz="1600" b="0" dirty="0" err="1">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length</a:t>
            </a:r>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a:t>
            </a:r>
            <a:r>
              <a:rPr lang="zh-CN" altLang="en-US" sz="1600" b="0" dirty="0">
                <a:solidFill>
                  <a:srgbClr val="008000"/>
                </a:solidFill>
                <a:effectLst/>
                <a:latin typeface="Consolas" panose="020B0609020204030204" pitchFamily="49" charset="0"/>
              </a:rPr>
              <a:t>线性表长度加</a:t>
            </a:r>
            <a:r>
              <a:rPr lang="en-US" altLang="zh-CN" sz="1600" b="0" dirty="0">
                <a:solidFill>
                  <a:srgbClr val="008000"/>
                </a:solidFill>
                <a:effectLst/>
                <a:latin typeface="Consolas" panose="020B0609020204030204" pitchFamily="49" charset="0"/>
              </a:rPr>
              <a:t>1*/</a:t>
            </a:r>
            <a:endParaRPr lang="zh-CN" altLang="en-US" sz="1600" b="0" dirty="0">
              <a:solidFill>
                <a:srgbClr val="000000"/>
              </a:solidFill>
              <a:effectLst/>
              <a:latin typeface="Consolas" panose="020B0609020204030204" pitchFamily="49" charset="0"/>
            </a:endParaRPr>
          </a:p>
          <a:p>
            <a:pPr>
              <a:lnSpc>
                <a:spcPct val="110000"/>
              </a:lnSpc>
            </a:pPr>
            <a:r>
              <a:rPr lang="zh-CN" altLang="en-US"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OK;</a:t>
            </a:r>
          </a:p>
          <a:p>
            <a:pPr>
              <a:lnSpc>
                <a:spcPct val="110000"/>
              </a:lnSpc>
            </a:pPr>
            <a:r>
              <a:rPr lang="en-US" altLang="zh-CN" sz="1600" b="0" dirty="0">
                <a:solidFill>
                  <a:srgbClr val="000000"/>
                </a:solidFill>
                <a:effectLst/>
                <a:latin typeface="Consolas" panose="020B0609020204030204" pitchFamily="49" charset="0"/>
              </a:rPr>
              <a:t>    }</a:t>
            </a:r>
          </a:p>
          <a:p>
            <a:pPr>
              <a:lnSpc>
                <a:spcPct val="110000"/>
              </a:lnSpc>
            </a:pPr>
            <a:br>
              <a:rPr lang="en-US" altLang="zh-CN" sz="1600" b="0" dirty="0">
                <a:solidFill>
                  <a:srgbClr val="000000"/>
                </a:solidFill>
                <a:effectLst/>
                <a:latin typeface="Consolas" panose="020B0609020204030204" pitchFamily="49" charset="0"/>
              </a:rPr>
            </a:br>
            <a:endParaRPr lang="en-US" altLang="zh-CN" sz="16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77054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p:nvPr/>
        </p:nvGrpSpPr>
        <p:grpSpPr>
          <a:xfrm>
            <a:off x="0" y="-82343"/>
            <a:ext cx="7736851" cy="1257992"/>
            <a:chOff x="0" y="-82343"/>
            <a:chExt cx="7736851" cy="1257992"/>
          </a:xfrm>
        </p:grpSpPr>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8" name="文本框 17"/>
            <p:cNvSpPr txBox="1"/>
            <p:nvPr/>
          </p:nvSpPr>
          <p:spPr>
            <a:xfrm>
              <a:off x="1577986" y="259288"/>
              <a:ext cx="6158865" cy="59792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 </a:t>
              </a:r>
              <a:r>
                <a:rPr kumimoji="0" lang="zh-CN" altLang="en-US" sz="2800" b="1" i="0" u="none" strike="noStrike" kern="1200" cap="none" spc="0" normalizeH="0" baseline="0" noProof="0" dirty="0">
                  <a:ln>
                    <a:noFill/>
                  </a:ln>
                  <a:solidFill>
                    <a:srgbClr val="000000"/>
                  </a:solidFill>
                  <a:effectLst/>
                  <a:uLnTx/>
                  <a:uFillTx/>
                  <a:cs typeface="+mn-ea"/>
                  <a:sym typeface="+mn-lt"/>
                </a:rPr>
                <a:t>线性表的定义</a:t>
              </a:r>
              <a:endParaRPr kumimoji="0" lang="en-US" altLang="zh-CN" sz="2800" b="1" i="0" u="none" strike="noStrike" kern="1200" cap="none" spc="0" normalizeH="0" baseline="0" noProof="0" dirty="0">
                <a:ln>
                  <a:noFill/>
                </a:ln>
                <a:solidFill>
                  <a:srgbClr val="000000"/>
                </a:solidFill>
                <a:effectLst/>
                <a:uLnTx/>
                <a:uFillTx/>
                <a:cs typeface="+mn-ea"/>
                <a:sym typeface="+mn-lt"/>
              </a:endParaRPr>
            </a:p>
          </p:txBody>
        </p:sp>
      </p:grpSp>
      <p:sp>
        <p:nvSpPr>
          <p:cNvPr id="2" name="文本框 1"/>
          <p:cNvSpPr txBox="1"/>
          <p:nvPr/>
        </p:nvSpPr>
        <p:spPr>
          <a:xfrm>
            <a:off x="675967" y="1195644"/>
            <a:ext cx="10840065" cy="525465"/>
          </a:xfrm>
          <a:prstGeom prst="rect">
            <a:avLst/>
          </a:prstGeom>
          <a:noFill/>
        </p:spPr>
        <p:txBody>
          <a:bodyPr wrap="square" rtlCol="0">
            <a:spAutoFit/>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cs typeface="+mn-ea"/>
                <a:sym typeface="+mn-lt"/>
              </a:rPr>
              <a:t>2.1.1 </a:t>
            </a:r>
            <a:r>
              <a:rPr kumimoji="0" lang="zh-CN" altLang="en-US" sz="2400" b="1" i="0" u="none" strike="noStrike" kern="1200" cap="none" spc="0" normalizeH="0" baseline="0" noProof="0" dirty="0">
                <a:ln>
                  <a:noFill/>
                </a:ln>
                <a:solidFill>
                  <a:srgbClr val="000000"/>
                </a:solidFill>
                <a:effectLst/>
                <a:uLnTx/>
                <a:uFillTx/>
                <a:cs typeface="+mn-ea"/>
                <a:sym typeface="+mn-lt"/>
              </a:rPr>
              <a:t>线性表的逻辑结构</a:t>
            </a:r>
          </a:p>
        </p:txBody>
      </p:sp>
      <p:grpSp>
        <p:nvGrpSpPr>
          <p:cNvPr id="52" name="组合 51"/>
          <p:cNvGrpSpPr/>
          <p:nvPr/>
        </p:nvGrpSpPr>
        <p:grpSpPr>
          <a:xfrm>
            <a:off x="346917" y="2294930"/>
            <a:ext cx="3916498" cy="3976941"/>
            <a:chOff x="904276" y="1991346"/>
            <a:chExt cx="3600912" cy="3656485"/>
          </a:xfrm>
        </p:grpSpPr>
        <p:sp>
          <p:nvSpPr>
            <p:cNvPr id="53" name="ïŝľiďê"/>
            <p:cNvSpPr/>
            <p:nvPr/>
          </p:nvSpPr>
          <p:spPr bwMode="auto">
            <a:xfrm>
              <a:off x="1616844" y="2634760"/>
              <a:ext cx="1862013" cy="2203163"/>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6350" cap="rnd">
              <a:solidFill>
                <a:schemeClr val="bg1">
                  <a:lumMod val="85000"/>
                </a:schemeClr>
              </a:solidFill>
              <a:prstDash val="dash"/>
              <a:round/>
            </a:ln>
          </p:spPr>
          <p:txBody>
            <a:bodyPr anchor="ctr"/>
            <a:lstStyle/>
            <a:p>
              <a:pPr algn="ctr"/>
              <a:endParaRPr>
                <a:cs typeface="+mn-ea"/>
                <a:sym typeface="+mn-lt"/>
              </a:endParaRPr>
            </a:p>
          </p:txBody>
        </p:sp>
        <p:grpSp>
          <p:nvGrpSpPr>
            <p:cNvPr id="54" name="ïšḻïḑè"/>
            <p:cNvGrpSpPr/>
            <p:nvPr/>
          </p:nvGrpSpPr>
          <p:grpSpPr>
            <a:xfrm>
              <a:off x="1554339" y="2569655"/>
              <a:ext cx="1967482" cy="2316446"/>
              <a:chOff x="3371851" y="1649413"/>
              <a:chExt cx="2398713" cy="2824162"/>
            </a:xfrm>
          </p:grpSpPr>
          <p:sp>
            <p:nvSpPr>
              <p:cNvPr id="61" name="îṩľîḓe"/>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cs typeface="+mn-ea"/>
                  <a:sym typeface="+mn-lt"/>
                </a:endParaRPr>
              </a:p>
            </p:txBody>
          </p:sp>
          <p:sp>
            <p:nvSpPr>
              <p:cNvPr id="62" name="íṥḷídé"/>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cs typeface="+mn-ea"/>
                  <a:sym typeface="+mn-lt"/>
                </a:endParaRPr>
              </a:p>
            </p:txBody>
          </p:sp>
          <p:sp>
            <p:nvSpPr>
              <p:cNvPr id="63" name="ïŝļïḍe"/>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cs typeface="+mn-ea"/>
                  <a:sym typeface="+mn-lt"/>
                </a:endParaRPr>
              </a:p>
            </p:txBody>
          </p:sp>
          <p:sp>
            <p:nvSpPr>
              <p:cNvPr id="64" name="íṣlíďê"/>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cs typeface="+mn-ea"/>
                  <a:sym typeface="+mn-lt"/>
                </a:endParaRPr>
              </a:p>
            </p:txBody>
          </p:sp>
          <p:sp>
            <p:nvSpPr>
              <p:cNvPr id="65" name="îSliḋé"/>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cs typeface="+mn-ea"/>
                  <a:sym typeface="+mn-lt"/>
                </a:endParaRPr>
              </a:p>
            </p:txBody>
          </p:sp>
          <p:sp>
            <p:nvSpPr>
              <p:cNvPr id="66" name="isliḋe"/>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cs typeface="+mn-ea"/>
                  <a:sym typeface="+mn-lt"/>
                </a:endParaRPr>
              </a:p>
            </p:txBody>
          </p:sp>
          <p:sp>
            <p:nvSpPr>
              <p:cNvPr id="67" name="iṧliḓé"/>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cs typeface="+mn-ea"/>
                  <a:sym typeface="+mn-lt"/>
                </a:endParaRPr>
              </a:p>
            </p:txBody>
          </p:sp>
          <p:sp>
            <p:nvSpPr>
              <p:cNvPr id="68" name="ís1îḑe"/>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cs typeface="+mn-ea"/>
                  <a:sym typeface="+mn-lt"/>
                </a:endParaRPr>
              </a:p>
            </p:txBody>
          </p:sp>
          <p:sp>
            <p:nvSpPr>
              <p:cNvPr id="69" name="isliḑè"/>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cs typeface="+mn-ea"/>
                  <a:sym typeface="+mn-lt"/>
                </a:endParaRPr>
              </a:p>
            </p:txBody>
          </p:sp>
          <p:sp>
            <p:nvSpPr>
              <p:cNvPr id="70" name="îśľídé"/>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cs typeface="+mn-ea"/>
                  <a:sym typeface="+mn-lt"/>
                </a:endParaRPr>
              </a:p>
            </p:txBody>
          </p:sp>
          <p:sp>
            <p:nvSpPr>
              <p:cNvPr id="71" name="ïṡľiḋê"/>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cs typeface="+mn-ea"/>
                  <a:sym typeface="+mn-lt"/>
                </a:endParaRPr>
              </a:p>
            </p:txBody>
          </p:sp>
          <p:sp>
            <p:nvSpPr>
              <p:cNvPr id="72" name="íṧľíḓé"/>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cs typeface="+mn-ea"/>
                  <a:sym typeface="+mn-lt"/>
                </a:endParaRPr>
              </a:p>
            </p:txBody>
          </p:sp>
          <p:sp>
            <p:nvSpPr>
              <p:cNvPr id="73" name="ïśḻîdê"/>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cs typeface="+mn-ea"/>
                  <a:sym typeface="+mn-lt"/>
                </a:endParaRPr>
              </a:p>
            </p:txBody>
          </p:sp>
          <p:sp>
            <p:nvSpPr>
              <p:cNvPr id="74" name="ïSľïďe"/>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cs typeface="+mn-ea"/>
                  <a:sym typeface="+mn-lt"/>
                </a:endParaRPr>
              </a:p>
            </p:txBody>
          </p:sp>
          <p:sp>
            <p:nvSpPr>
              <p:cNvPr id="75" name="íSľïḑê"/>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cs typeface="+mn-ea"/>
                  <a:sym typeface="+mn-lt"/>
                </a:endParaRPr>
              </a:p>
            </p:txBody>
          </p:sp>
          <p:sp>
            <p:nvSpPr>
              <p:cNvPr id="76" name="îṣļîḋè"/>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cs typeface="+mn-ea"/>
                  <a:sym typeface="+mn-lt"/>
                </a:endParaRPr>
              </a:p>
            </p:txBody>
          </p:sp>
          <p:sp>
            <p:nvSpPr>
              <p:cNvPr id="77" name="i$ḻiḋé"/>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cs typeface="+mn-ea"/>
                  <a:sym typeface="+mn-lt"/>
                </a:endParaRPr>
              </a:p>
            </p:txBody>
          </p:sp>
          <p:sp>
            <p:nvSpPr>
              <p:cNvPr id="78" name="ïṧľíḋè"/>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cs typeface="+mn-ea"/>
                  <a:sym typeface="+mn-lt"/>
                </a:endParaRPr>
              </a:p>
            </p:txBody>
          </p:sp>
          <p:sp>
            <p:nvSpPr>
              <p:cNvPr id="79" name="íş1îḍe"/>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cs typeface="+mn-ea"/>
                  <a:sym typeface="+mn-lt"/>
                </a:endParaRPr>
              </a:p>
            </p:txBody>
          </p:sp>
          <p:sp>
            <p:nvSpPr>
              <p:cNvPr id="80" name="išļíḓe"/>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cs typeface="+mn-ea"/>
                  <a:sym typeface="+mn-lt"/>
                </a:endParaRPr>
              </a:p>
            </p:txBody>
          </p:sp>
          <p:sp>
            <p:nvSpPr>
              <p:cNvPr id="81" name="íṡlíḓe"/>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cs typeface="+mn-ea"/>
                  <a:sym typeface="+mn-lt"/>
                </a:endParaRPr>
              </a:p>
            </p:txBody>
          </p:sp>
          <p:sp>
            <p:nvSpPr>
              <p:cNvPr id="82" name="iṡḻîḍê"/>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cs typeface="+mn-ea"/>
                  <a:sym typeface="+mn-lt"/>
                </a:endParaRPr>
              </a:p>
            </p:txBody>
          </p:sp>
          <p:sp>
            <p:nvSpPr>
              <p:cNvPr id="83" name="ïşḷïḋe"/>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cs typeface="+mn-ea"/>
                  <a:sym typeface="+mn-lt"/>
                </a:endParaRPr>
              </a:p>
            </p:txBody>
          </p:sp>
          <p:sp>
            <p:nvSpPr>
              <p:cNvPr id="84" name="îšḻiḑé"/>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cs typeface="+mn-ea"/>
                  <a:sym typeface="+mn-lt"/>
                </a:endParaRPr>
              </a:p>
            </p:txBody>
          </p:sp>
          <p:sp>
            <p:nvSpPr>
              <p:cNvPr id="85" name="ïšlîḍè"/>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cs typeface="+mn-ea"/>
                  <a:sym typeface="+mn-lt"/>
                </a:endParaRPr>
              </a:p>
            </p:txBody>
          </p:sp>
          <p:sp>
            <p:nvSpPr>
              <p:cNvPr id="86" name="ïšľïḑê"/>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cs typeface="+mn-ea"/>
                  <a:sym typeface="+mn-lt"/>
                </a:endParaRPr>
              </a:p>
            </p:txBody>
          </p:sp>
          <p:sp>
            <p:nvSpPr>
              <p:cNvPr id="87" name="íṡḻíḍê"/>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cs typeface="+mn-ea"/>
                  <a:sym typeface="+mn-lt"/>
                </a:endParaRPr>
              </a:p>
            </p:txBody>
          </p:sp>
          <p:sp>
            <p:nvSpPr>
              <p:cNvPr id="88" name="íšļiďè"/>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cs typeface="+mn-ea"/>
                  <a:sym typeface="+mn-lt"/>
                </a:endParaRPr>
              </a:p>
            </p:txBody>
          </p:sp>
          <p:sp>
            <p:nvSpPr>
              <p:cNvPr id="89" name="íṡḷíḓê"/>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cs typeface="+mn-ea"/>
                  <a:sym typeface="+mn-lt"/>
                </a:endParaRPr>
              </a:p>
            </p:txBody>
          </p:sp>
          <p:sp>
            <p:nvSpPr>
              <p:cNvPr id="90" name="iśḻîḑê"/>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cs typeface="+mn-ea"/>
                  <a:sym typeface="+mn-lt"/>
                </a:endParaRPr>
              </a:p>
            </p:txBody>
          </p:sp>
          <p:sp>
            <p:nvSpPr>
              <p:cNvPr id="91" name="ïṥ1îḓé"/>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cs typeface="+mn-ea"/>
                  <a:sym typeface="+mn-lt"/>
                </a:endParaRPr>
              </a:p>
            </p:txBody>
          </p:sp>
          <p:sp>
            <p:nvSpPr>
              <p:cNvPr id="92" name="íSľïḍê"/>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cs typeface="+mn-ea"/>
                  <a:sym typeface="+mn-lt"/>
                </a:endParaRPr>
              </a:p>
            </p:txBody>
          </p:sp>
          <p:sp>
            <p:nvSpPr>
              <p:cNvPr id="93" name="iśľiḓé"/>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cs typeface="+mn-ea"/>
                  <a:sym typeface="+mn-lt"/>
                </a:endParaRPr>
              </a:p>
            </p:txBody>
          </p:sp>
          <p:sp>
            <p:nvSpPr>
              <p:cNvPr id="94" name="iṣ1ïdê"/>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cs typeface="+mn-ea"/>
                  <a:sym typeface="+mn-lt"/>
                </a:endParaRPr>
              </a:p>
            </p:txBody>
          </p:sp>
        </p:grpSp>
        <p:sp>
          <p:nvSpPr>
            <p:cNvPr id="55" name="ïṩlîḑè"/>
            <p:cNvSpPr/>
            <p:nvPr/>
          </p:nvSpPr>
          <p:spPr>
            <a:xfrm>
              <a:off x="904276" y="2085147"/>
              <a:ext cx="3432925" cy="3432921"/>
            </a:xfrm>
            <a:prstGeom prst="arc">
              <a:avLst>
                <a:gd name="adj1" fmla="val 17274457"/>
                <a:gd name="adj2" fmla="val 4150422"/>
              </a:avLst>
            </a:prstGeom>
            <a:ln w="1905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a:cs typeface="+mn-ea"/>
                <a:sym typeface="+mn-lt"/>
              </a:endParaRPr>
            </a:p>
          </p:txBody>
        </p:sp>
        <p:sp>
          <p:nvSpPr>
            <p:cNvPr id="56" name="iṥ1ïḋè"/>
            <p:cNvSpPr/>
            <p:nvPr/>
          </p:nvSpPr>
          <p:spPr>
            <a:xfrm>
              <a:off x="4136581" y="3629880"/>
              <a:ext cx="368607" cy="36860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7" name="îṧ1iḓê"/>
            <p:cNvSpPr/>
            <p:nvPr/>
          </p:nvSpPr>
          <p:spPr>
            <a:xfrm>
              <a:off x="3771430" y="2534811"/>
              <a:ext cx="368607" cy="36860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58" name="ïsľiḓè"/>
            <p:cNvSpPr/>
            <p:nvPr/>
          </p:nvSpPr>
          <p:spPr>
            <a:xfrm>
              <a:off x="3723270" y="4816840"/>
              <a:ext cx="368607" cy="36860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9" name="iṧḷiḍê"/>
            <p:cNvSpPr/>
            <p:nvPr/>
          </p:nvSpPr>
          <p:spPr>
            <a:xfrm>
              <a:off x="2864931" y="1991346"/>
              <a:ext cx="368607" cy="36860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0" name="íṧľiḓé"/>
            <p:cNvSpPr/>
            <p:nvPr/>
          </p:nvSpPr>
          <p:spPr>
            <a:xfrm>
              <a:off x="2821883" y="5279224"/>
              <a:ext cx="368607" cy="36860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cxnSp>
        <p:nvCxnSpPr>
          <p:cNvPr id="96" name="直接连接符 95"/>
          <p:cNvCxnSpPr>
            <a:cxnSpLocks/>
            <a:stCxn id="56" idx="6"/>
            <a:endCxn id="13" idx="1"/>
          </p:cNvCxnSpPr>
          <p:nvPr/>
        </p:nvCxnSpPr>
        <p:spPr>
          <a:xfrm>
            <a:off x="4263415" y="4277522"/>
            <a:ext cx="874339" cy="0"/>
          </a:xfrm>
          <a:prstGeom prst="line">
            <a:avLst/>
          </a:prstGeom>
          <a:ln w="6350">
            <a:solidFill>
              <a:schemeClr val="bg1">
                <a:lumMod val="6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a:cxnSpLocks/>
            <a:stCxn id="57" idx="6"/>
            <a:endCxn id="12" idx="1"/>
          </p:cNvCxnSpPr>
          <p:nvPr/>
        </p:nvCxnSpPr>
        <p:spPr>
          <a:xfrm flipV="1">
            <a:off x="3866262" y="3086480"/>
            <a:ext cx="1271492" cy="1"/>
          </a:xfrm>
          <a:prstGeom prst="line">
            <a:avLst/>
          </a:prstGeom>
          <a:ln w="6350">
            <a:solidFill>
              <a:schemeClr val="bg1">
                <a:lumMod val="6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a:cxnSpLocks/>
            <a:stCxn id="58" idx="2"/>
          </p:cNvCxnSpPr>
          <p:nvPr/>
        </p:nvCxnSpPr>
        <p:spPr>
          <a:xfrm>
            <a:off x="3412970" y="5568508"/>
            <a:ext cx="1700596" cy="0"/>
          </a:xfrm>
          <a:prstGeom prst="line">
            <a:avLst/>
          </a:prstGeom>
          <a:ln w="6350">
            <a:solidFill>
              <a:schemeClr val="bg1">
                <a:lumMod val="6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137754" y="2157700"/>
            <a:ext cx="5214292" cy="1857560"/>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dirty="0">
                <a:solidFill>
                  <a:srgbClr val="000000"/>
                </a:solidFill>
                <a:cs typeface="+mn-ea"/>
                <a:sym typeface="+mn-lt"/>
              </a:rPr>
              <a:t>1.  </a:t>
            </a:r>
            <a:r>
              <a:rPr lang="zh-CN" altLang="en-US" dirty="0">
                <a:solidFill>
                  <a:srgbClr val="000000"/>
                </a:solidFill>
                <a:cs typeface="+mn-ea"/>
                <a:sym typeface="+mn-lt"/>
              </a:rPr>
              <a:t>线性表：</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由</a:t>
            </a:r>
            <a:r>
              <a:rPr lang="en-US" altLang="zh-CN" dirty="0">
                <a:solidFill>
                  <a:srgbClr val="000000"/>
                </a:solidFill>
                <a:cs typeface="+mn-ea"/>
                <a:sym typeface="+mn-lt"/>
              </a:rPr>
              <a:t>n(n≥0)</a:t>
            </a:r>
            <a:r>
              <a:rPr lang="zh-CN" altLang="en-US" dirty="0">
                <a:solidFill>
                  <a:srgbClr val="000000"/>
                </a:solidFill>
                <a:cs typeface="+mn-ea"/>
                <a:sym typeface="+mn-lt"/>
              </a:rPr>
              <a:t>个数据元素</a:t>
            </a:r>
            <a:r>
              <a:rPr lang="en-US" altLang="zh-CN" dirty="0">
                <a:solidFill>
                  <a:srgbClr val="000000"/>
                </a:solidFill>
                <a:cs typeface="+mn-ea"/>
                <a:sym typeface="+mn-lt"/>
              </a:rPr>
              <a:t>(a1,a2,...,an)</a:t>
            </a:r>
            <a:r>
              <a:rPr lang="zh-CN" altLang="en-US" dirty="0">
                <a:solidFill>
                  <a:srgbClr val="000000"/>
                </a:solidFill>
                <a:cs typeface="+mn-ea"/>
                <a:sym typeface="+mn-lt"/>
              </a:rPr>
              <a:t>构成的</a:t>
            </a:r>
            <a:r>
              <a:rPr lang="zh-CN" altLang="en-US" dirty="0">
                <a:solidFill>
                  <a:srgbClr val="FF0000"/>
                </a:solidFill>
                <a:cs typeface="+mn-ea"/>
                <a:sym typeface="+mn-lt"/>
              </a:rPr>
              <a:t>有限序列</a:t>
            </a:r>
            <a:r>
              <a:rPr lang="zh-CN" altLang="en-US" dirty="0">
                <a:solidFill>
                  <a:srgbClr val="000000"/>
                </a:solidFill>
                <a:cs typeface="+mn-ea"/>
                <a:sym typeface="+mn-lt"/>
              </a:rPr>
              <a:t>。</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记作</a:t>
            </a:r>
            <a:r>
              <a:rPr lang="en-US" altLang="zh-CN" dirty="0">
                <a:solidFill>
                  <a:srgbClr val="000000"/>
                </a:solidFill>
                <a:cs typeface="+mn-ea"/>
                <a:sym typeface="+mn-lt"/>
              </a:rPr>
              <a:t>: L = (a1,a2,...,an) </a:t>
            </a:r>
          </a:p>
          <a:p>
            <a:pPr defTabSz="914400" fontAlgn="base">
              <a:lnSpc>
                <a:spcPct val="130000"/>
              </a:lnSpc>
              <a:spcBef>
                <a:spcPct val="0"/>
              </a:spcBef>
              <a:spcAft>
                <a:spcPct val="0"/>
              </a:spcAft>
              <a:buClrTx/>
              <a:buSzTx/>
              <a:buFontTx/>
              <a:buNone/>
            </a:pPr>
            <a:r>
              <a:rPr lang="en-US" altLang="zh-CN" dirty="0">
                <a:solidFill>
                  <a:srgbClr val="000000"/>
                </a:solidFill>
                <a:cs typeface="+mn-ea"/>
                <a:sym typeface="+mn-lt"/>
              </a:rPr>
              <a:t>      a1 ── </a:t>
            </a:r>
            <a:r>
              <a:rPr lang="zh-CN" altLang="en-US" dirty="0">
                <a:solidFill>
                  <a:srgbClr val="000000"/>
                </a:solidFill>
                <a:cs typeface="+mn-ea"/>
                <a:sym typeface="+mn-lt"/>
              </a:rPr>
              <a:t>首元素</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an ── </a:t>
            </a:r>
            <a:r>
              <a:rPr lang="zh-CN" altLang="en-US" dirty="0">
                <a:solidFill>
                  <a:srgbClr val="000000"/>
                </a:solidFill>
                <a:cs typeface="+mn-ea"/>
                <a:sym typeface="+mn-lt"/>
              </a:rPr>
              <a:t>尾元素</a:t>
            </a:r>
          </a:p>
        </p:txBody>
      </p:sp>
      <p:sp>
        <p:nvSpPr>
          <p:cNvPr id="13" name="文本框 12"/>
          <p:cNvSpPr txBox="1"/>
          <p:nvPr/>
        </p:nvSpPr>
        <p:spPr>
          <a:xfrm>
            <a:off x="5137754" y="4070350"/>
            <a:ext cx="5498465" cy="414344"/>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dirty="0">
                <a:solidFill>
                  <a:srgbClr val="000000"/>
                </a:solidFill>
                <a:cs typeface="+mn-ea"/>
                <a:sym typeface="+mn-lt"/>
              </a:rPr>
              <a:t>2.  </a:t>
            </a:r>
            <a:r>
              <a:rPr lang="zh-CN" altLang="en-US" dirty="0">
                <a:solidFill>
                  <a:srgbClr val="000000"/>
                </a:solidFill>
                <a:cs typeface="+mn-ea"/>
                <a:sym typeface="+mn-lt"/>
              </a:rPr>
              <a:t>表的长度（表长）</a:t>
            </a:r>
            <a:r>
              <a:rPr lang="en-US" altLang="zh-CN" dirty="0">
                <a:solidFill>
                  <a:srgbClr val="000000"/>
                </a:solidFill>
                <a:cs typeface="+mn-ea"/>
                <a:sym typeface="+mn-lt"/>
              </a:rPr>
              <a:t>── </a:t>
            </a:r>
            <a:r>
              <a:rPr lang="zh-CN" altLang="en-US" dirty="0">
                <a:solidFill>
                  <a:srgbClr val="000000"/>
                </a:solidFill>
                <a:cs typeface="+mn-ea"/>
                <a:sym typeface="+mn-lt"/>
              </a:rPr>
              <a:t>线性表中数据元素的数目。</a:t>
            </a:r>
            <a:endParaRPr lang="en-US" altLang="zh-CN" dirty="0">
              <a:solidFill>
                <a:srgbClr val="000000"/>
              </a:solidFill>
              <a:cs typeface="+mn-ea"/>
              <a:sym typeface="+mn-lt"/>
            </a:endParaRPr>
          </a:p>
        </p:txBody>
      </p:sp>
      <p:sp>
        <p:nvSpPr>
          <p:cNvPr id="17" name="文本框 16"/>
          <p:cNvSpPr txBox="1"/>
          <p:nvPr/>
        </p:nvSpPr>
        <p:spPr>
          <a:xfrm>
            <a:off x="5137754" y="5378519"/>
            <a:ext cx="5498465" cy="414344"/>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dirty="0">
                <a:solidFill>
                  <a:srgbClr val="000000"/>
                </a:solidFill>
                <a:cs typeface="+mn-ea"/>
                <a:sym typeface="+mn-lt"/>
              </a:rPr>
              <a:t>3.  </a:t>
            </a:r>
            <a:r>
              <a:rPr lang="zh-CN" altLang="en-US" dirty="0">
                <a:solidFill>
                  <a:srgbClr val="000000"/>
                </a:solidFill>
                <a:cs typeface="+mn-ea"/>
                <a:sym typeface="+mn-lt"/>
              </a:rPr>
              <a:t>空表 ── 不含数据元素的线性表。</a:t>
            </a:r>
          </a:p>
        </p:txBody>
      </p:sp>
      <p:sp>
        <p:nvSpPr>
          <p:cNvPr id="10" name="矩形 9">
            <a:extLst>
              <a:ext uri="{FF2B5EF4-FFF2-40B4-BE49-F238E27FC236}">
                <a16:creationId xmlns:a16="http://schemas.microsoft.com/office/drawing/2014/main" id="{0B6EB0AD-63FE-4782-A654-A01213ACED2B}"/>
              </a:ext>
            </a:extLst>
          </p:cNvPr>
          <p:cNvSpPr/>
          <p:nvPr/>
        </p:nvSpPr>
        <p:spPr>
          <a:xfrm>
            <a:off x="9510687" y="3176525"/>
            <a:ext cx="1123183" cy="494402"/>
          </a:xfrm>
          <a:prstGeom prst="rect">
            <a:avLst/>
          </a:prstGeom>
          <a:solidFill>
            <a:srgbClr val="FDFDFD"/>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dirty="0">
                <a:solidFill>
                  <a:schemeClr val="tx1"/>
                </a:solidFill>
              </a:rPr>
              <a:t>元素有序</a:t>
            </a:r>
          </a:p>
        </p:txBody>
      </p:sp>
      <p:cxnSp>
        <p:nvCxnSpPr>
          <p:cNvPr id="14" name="直接箭头连接符 13">
            <a:extLst>
              <a:ext uri="{FF2B5EF4-FFF2-40B4-BE49-F238E27FC236}">
                <a16:creationId xmlns:a16="http://schemas.microsoft.com/office/drawing/2014/main" id="{EE6EB7D6-9C4D-49E9-9F49-96D528DF04C4}"/>
              </a:ext>
            </a:extLst>
          </p:cNvPr>
          <p:cNvCxnSpPr>
            <a:cxnSpLocks/>
          </p:cNvCxnSpPr>
          <p:nvPr/>
        </p:nvCxnSpPr>
        <p:spPr>
          <a:xfrm>
            <a:off x="10027610" y="2886025"/>
            <a:ext cx="0" cy="279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wipe(left)">
                                      <p:cBhvr>
                                        <p:cTn id="7" dur="500"/>
                                        <p:tgtEl>
                                          <p:spTgt spid="10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96"/>
                                        </p:tgtEl>
                                        <p:attrNameLst>
                                          <p:attrName>style.visibility</p:attrName>
                                        </p:attrNameLst>
                                      </p:cBhvr>
                                      <p:to>
                                        <p:strVal val="visible"/>
                                      </p:to>
                                    </p:set>
                                    <p:animEffect transition="in" filter="wipe(left)">
                                      <p:cBhvr>
                                        <p:cTn id="16" dur="500"/>
                                        <p:tgtEl>
                                          <p:spTgt spid="96"/>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102"/>
                                        </p:tgtEl>
                                        <p:attrNameLst>
                                          <p:attrName>style.visibility</p:attrName>
                                        </p:attrNameLst>
                                      </p:cBhvr>
                                      <p:to>
                                        <p:strVal val="visible"/>
                                      </p:to>
                                    </p:set>
                                    <p:animEffect transition="in" filter="wipe(left)">
                                      <p:cBhvr>
                                        <p:cTn id="25" dur="500"/>
                                        <p:tgtEl>
                                          <p:spTgt spid="102"/>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up)">
                                      <p:cBhvr>
                                        <p:cTn id="34" dur="250"/>
                                        <p:tgtEl>
                                          <p:spTgt spid="14"/>
                                        </p:tgtEl>
                                      </p:cBhvr>
                                    </p:animEffect>
                                  </p:childTnLst>
                                </p:cTn>
                              </p:par>
                            </p:childTnLst>
                          </p:cTn>
                        </p:par>
                        <p:par>
                          <p:cTn id="35" fill="hold">
                            <p:stCondLst>
                              <p:cond delay="250"/>
                            </p:stCondLst>
                            <p:childTnLst>
                              <p:par>
                                <p:cTn id="36" presetID="10" presetClass="entr" presetSubtype="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7" grpId="0"/>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组合 47">
            <a:extLst>
              <a:ext uri="{FF2B5EF4-FFF2-40B4-BE49-F238E27FC236}">
                <a16:creationId xmlns:a16="http://schemas.microsoft.com/office/drawing/2014/main" id="{FB0B9B8A-4284-4D19-A4B7-35B4414F360F}"/>
              </a:ext>
            </a:extLst>
          </p:cNvPr>
          <p:cNvGrpSpPr/>
          <p:nvPr/>
        </p:nvGrpSpPr>
        <p:grpSpPr>
          <a:xfrm>
            <a:off x="2251974" y="4815720"/>
            <a:ext cx="7481212" cy="1497155"/>
            <a:chOff x="4669152" y="2204864"/>
            <a:chExt cx="2853697" cy="3161994"/>
          </a:xfrm>
        </p:grpSpPr>
        <p:sp>
          <p:nvSpPr>
            <p:cNvPr id="49" name="矩形: 剪去单角 48">
              <a:extLst>
                <a:ext uri="{FF2B5EF4-FFF2-40B4-BE49-F238E27FC236}">
                  <a16:creationId xmlns:a16="http://schemas.microsoft.com/office/drawing/2014/main" id="{BEEA0DC3-0987-4146-BFC0-E4EA712AAE34}"/>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50" name="矩形 49">
              <a:extLst>
                <a:ext uri="{FF2B5EF4-FFF2-40B4-BE49-F238E27FC236}">
                  <a16:creationId xmlns:a16="http://schemas.microsoft.com/office/drawing/2014/main" id="{D0946528-3C00-4E1C-AC68-DB9268FD0ADA}"/>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51" name="任意多边形: 形状 50">
              <a:extLst>
                <a:ext uri="{FF2B5EF4-FFF2-40B4-BE49-F238E27FC236}">
                  <a16:creationId xmlns:a16="http://schemas.microsoft.com/office/drawing/2014/main" id="{3E69EEE2-B300-4A71-9689-40C268DF2EE1}"/>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6" name="Text Box 15">
            <a:extLst>
              <a:ext uri="{FF2B5EF4-FFF2-40B4-BE49-F238E27FC236}">
                <a16:creationId xmlns:a16="http://schemas.microsoft.com/office/drawing/2014/main" id="{4DC8C23F-F0C4-4C63-9005-23F0099FB0CB}"/>
              </a:ext>
            </a:extLst>
          </p:cNvPr>
          <p:cNvSpPr txBox="1">
            <a:spLocks noChangeArrowheads="1"/>
          </p:cNvSpPr>
          <p:nvPr/>
        </p:nvSpPr>
        <p:spPr bwMode="auto">
          <a:xfrm>
            <a:off x="3048708" y="1778352"/>
            <a:ext cx="6735956" cy="1136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a:t>
            </a:r>
            <a:endParaRPr lang="zh-CN" altLang="en-US" sz="18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在</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1</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2</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n</a:t>
            </a:r>
            <a:r>
              <a:rPr lang="en-US" altLang="zh-CN" sz="1800" dirty="0">
                <a:solidFill>
                  <a:srgbClr val="000000"/>
                </a:solidFill>
                <a:latin typeface="+mn-lt"/>
                <a:ea typeface="+mn-ea"/>
                <a:cs typeface="+mn-ea"/>
                <a:sym typeface="+mn-lt"/>
              </a:rPr>
              <a:t>)</a:t>
            </a:r>
            <a:r>
              <a:rPr lang="zh-CN" altLang="en-US" sz="1800" dirty="0">
                <a:solidFill>
                  <a:srgbClr val="000000"/>
                </a:solidFill>
                <a:latin typeface="+mn-lt"/>
                <a:ea typeface="+mn-ea"/>
                <a:cs typeface="+mn-ea"/>
                <a:sym typeface="+mn-lt"/>
              </a:rPr>
              <a:t>中</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i</a:t>
            </a:r>
            <a:r>
              <a:rPr lang="zh-CN" altLang="en-US" sz="1800" dirty="0">
                <a:solidFill>
                  <a:srgbClr val="000000"/>
                </a:solidFill>
                <a:latin typeface="+mn-lt"/>
                <a:ea typeface="+mn-ea"/>
                <a:cs typeface="+mn-ea"/>
                <a:sym typeface="+mn-lt"/>
              </a:rPr>
              <a:t>之前插入新元素</a:t>
            </a:r>
            <a:r>
              <a:rPr lang="en-US" altLang="zh-CN" sz="1800" dirty="0">
                <a:solidFill>
                  <a:srgbClr val="000000"/>
                </a:solidFill>
                <a:latin typeface="+mn-lt"/>
                <a:ea typeface="+mn-ea"/>
                <a:cs typeface="+mn-ea"/>
                <a:sym typeface="+mn-lt"/>
              </a:rPr>
              <a:t>e (1&lt;=</a:t>
            </a:r>
            <a:r>
              <a:rPr lang="en-US" altLang="zh-CN" sz="1800" dirty="0" err="1">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&lt;=n+1)</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      →      →</a:t>
            </a:r>
          </a:p>
        </p:txBody>
      </p:sp>
      <p:sp>
        <p:nvSpPr>
          <p:cNvPr id="27" name="Rectangle 3">
            <a:extLst>
              <a:ext uri="{FF2B5EF4-FFF2-40B4-BE49-F238E27FC236}">
                <a16:creationId xmlns:a16="http://schemas.microsoft.com/office/drawing/2014/main" id="{A80E869C-DF28-4076-ADE9-3F2C05583287}"/>
              </a:ext>
            </a:extLst>
          </p:cNvPr>
          <p:cNvSpPr>
            <a:spLocks noChangeArrowheads="1"/>
          </p:cNvSpPr>
          <p:nvPr/>
        </p:nvSpPr>
        <p:spPr bwMode="auto">
          <a:xfrm>
            <a:off x="3125554" y="2797809"/>
            <a:ext cx="5105400" cy="457200"/>
          </a:xfrm>
          <a:prstGeom prst="rect">
            <a:avLst/>
          </a:prstGeom>
          <a:solidFill>
            <a:srgbClr val="FFFFFF"/>
          </a:solidFill>
          <a:ln w="9525">
            <a:solidFill>
              <a:srgbClr val="000000"/>
            </a:solidFill>
            <a:miter lim="800000"/>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30000"/>
              </a:lnSpc>
              <a:spcBef>
                <a:spcPct val="0"/>
              </a:spcBef>
              <a:spcAft>
                <a:spcPct val="0"/>
              </a:spcAft>
              <a:buClrTx/>
              <a:buSzTx/>
              <a:buFontTx/>
              <a:buNone/>
              <a:tabLst/>
              <a:defRPr/>
            </a:pPr>
            <a:endParaRPr kumimoji="0" lang="en-US" altLang="zh-CN" sz="1800" b="0" i="0" u="none" strike="noStrike" kern="0" cap="none" spc="0" normalizeH="0" baseline="0" noProof="0">
              <a:ln>
                <a:noFill/>
              </a:ln>
              <a:solidFill>
                <a:srgbClr val="000000"/>
              </a:solidFill>
              <a:effectLst/>
              <a:uLnTx/>
              <a:uFillTx/>
              <a:latin typeface="+mn-lt"/>
              <a:ea typeface="+mn-ea"/>
              <a:cs typeface="+mn-ea"/>
              <a:sym typeface="+mn-lt"/>
            </a:endParaRPr>
          </a:p>
        </p:txBody>
      </p:sp>
      <p:sp>
        <p:nvSpPr>
          <p:cNvPr id="28" name="Line 4">
            <a:extLst>
              <a:ext uri="{FF2B5EF4-FFF2-40B4-BE49-F238E27FC236}">
                <a16:creationId xmlns:a16="http://schemas.microsoft.com/office/drawing/2014/main" id="{03378661-2E1B-464F-860C-A3F24467EC8C}"/>
              </a:ext>
            </a:extLst>
          </p:cNvPr>
          <p:cNvSpPr>
            <a:spLocks noChangeShapeType="1"/>
          </p:cNvSpPr>
          <p:nvPr/>
        </p:nvSpPr>
        <p:spPr bwMode="auto">
          <a:xfrm>
            <a:off x="37351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29" name="Line 5">
            <a:extLst>
              <a:ext uri="{FF2B5EF4-FFF2-40B4-BE49-F238E27FC236}">
                <a16:creationId xmlns:a16="http://schemas.microsoft.com/office/drawing/2014/main" id="{A4A626D6-57BD-4F38-9D18-446E4CCE9160}"/>
              </a:ext>
            </a:extLst>
          </p:cNvPr>
          <p:cNvSpPr>
            <a:spLocks noChangeShapeType="1"/>
          </p:cNvSpPr>
          <p:nvPr/>
        </p:nvSpPr>
        <p:spPr bwMode="auto">
          <a:xfrm>
            <a:off x="48019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0" name="Line 6">
            <a:extLst>
              <a:ext uri="{FF2B5EF4-FFF2-40B4-BE49-F238E27FC236}">
                <a16:creationId xmlns:a16="http://schemas.microsoft.com/office/drawing/2014/main" id="{AE9AA34E-8002-4553-9AFB-77A7E4834E2F}"/>
              </a:ext>
            </a:extLst>
          </p:cNvPr>
          <p:cNvSpPr>
            <a:spLocks noChangeShapeType="1"/>
          </p:cNvSpPr>
          <p:nvPr/>
        </p:nvSpPr>
        <p:spPr bwMode="auto">
          <a:xfrm>
            <a:off x="42685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1" name="Line 7">
            <a:extLst>
              <a:ext uri="{FF2B5EF4-FFF2-40B4-BE49-F238E27FC236}">
                <a16:creationId xmlns:a16="http://schemas.microsoft.com/office/drawing/2014/main" id="{D1311FA7-1187-4977-9967-CDF8A812FD21}"/>
              </a:ext>
            </a:extLst>
          </p:cNvPr>
          <p:cNvSpPr>
            <a:spLocks noChangeShapeType="1"/>
          </p:cNvSpPr>
          <p:nvPr/>
        </p:nvSpPr>
        <p:spPr bwMode="auto">
          <a:xfrm>
            <a:off x="53353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2" name="Line 8">
            <a:extLst>
              <a:ext uri="{FF2B5EF4-FFF2-40B4-BE49-F238E27FC236}">
                <a16:creationId xmlns:a16="http://schemas.microsoft.com/office/drawing/2014/main" id="{FA91C3E5-AA5D-4C51-A399-ACCDA310B69F}"/>
              </a:ext>
            </a:extLst>
          </p:cNvPr>
          <p:cNvSpPr>
            <a:spLocks noChangeShapeType="1"/>
          </p:cNvSpPr>
          <p:nvPr/>
        </p:nvSpPr>
        <p:spPr bwMode="auto">
          <a:xfrm>
            <a:off x="59449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3" name="Line 9">
            <a:extLst>
              <a:ext uri="{FF2B5EF4-FFF2-40B4-BE49-F238E27FC236}">
                <a16:creationId xmlns:a16="http://schemas.microsoft.com/office/drawing/2014/main" id="{6978010F-EE7F-4752-99CF-D30A51211080}"/>
              </a:ext>
            </a:extLst>
          </p:cNvPr>
          <p:cNvSpPr>
            <a:spLocks noChangeShapeType="1"/>
          </p:cNvSpPr>
          <p:nvPr/>
        </p:nvSpPr>
        <p:spPr bwMode="auto">
          <a:xfrm>
            <a:off x="65545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4" name="Line 10">
            <a:extLst>
              <a:ext uri="{FF2B5EF4-FFF2-40B4-BE49-F238E27FC236}">
                <a16:creationId xmlns:a16="http://schemas.microsoft.com/office/drawing/2014/main" id="{6AB05646-7A66-49FF-BF80-D26C5BCAEFB1}"/>
              </a:ext>
            </a:extLst>
          </p:cNvPr>
          <p:cNvSpPr>
            <a:spLocks noChangeShapeType="1"/>
          </p:cNvSpPr>
          <p:nvPr/>
        </p:nvSpPr>
        <p:spPr bwMode="auto">
          <a:xfrm>
            <a:off x="70879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5" name="Line 11">
            <a:extLst>
              <a:ext uri="{FF2B5EF4-FFF2-40B4-BE49-F238E27FC236}">
                <a16:creationId xmlns:a16="http://schemas.microsoft.com/office/drawing/2014/main" id="{A51CA569-D4D7-4110-B883-8A5F930CF665}"/>
              </a:ext>
            </a:extLst>
          </p:cNvPr>
          <p:cNvSpPr>
            <a:spLocks noChangeShapeType="1"/>
          </p:cNvSpPr>
          <p:nvPr/>
        </p:nvSpPr>
        <p:spPr bwMode="auto">
          <a:xfrm>
            <a:off x="7697554" y="2797809"/>
            <a:ext cx="0" cy="4572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srgbClr val="000000"/>
              </a:solidFill>
              <a:effectLst/>
              <a:uLnTx/>
              <a:uFillTx/>
              <a:cs typeface="+mn-ea"/>
              <a:sym typeface="+mn-lt"/>
            </a:endParaRPr>
          </a:p>
        </p:txBody>
      </p:sp>
      <p:sp>
        <p:nvSpPr>
          <p:cNvPr id="36" name="Text Box 12">
            <a:extLst>
              <a:ext uri="{FF2B5EF4-FFF2-40B4-BE49-F238E27FC236}">
                <a16:creationId xmlns:a16="http://schemas.microsoft.com/office/drawing/2014/main" id="{9E8B9560-53B6-463A-B286-55EFD01A6680}"/>
              </a:ext>
            </a:extLst>
          </p:cNvPr>
          <p:cNvSpPr txBox="1">
            <a:spLocks noChangeArrowheads="1"/>
          </p:cNvSpPr>
          <p:nvPr/>
        </p:nvSpPr>
        <p:spPr bwMode="auto">
          <a:xfrm>
            <a:off x="3211280" y="2757811"/>
            <a:ext cx="3767378" cy="452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t>
            </a:r>
            <a:r>
              <a:rPr lang="en-US" altLang="zh-CN" sz="2000" b="1" dirty="0">
                <a:solidFill>
                  <a:srgbClr val="000000"/>
                </a:solidFill>
                <a:latin typeface="+mn-lt"/>
                <a:ea typeface="+mn-ea"/>
                <a:cs typeface="+mn-ea"/>
                <a:sym typeface="+mn-lt"/>
              </a:rPr>
              <a:t>a</a:t>
            </a:r>
            <a:r>
              <a:rPr lang="en-US" altLang="zh-CN" sz="2000" b="1" baseline="-25000" dirty="0">
                <a:solidFill>
                  <a:srgbClr val="000000"/>
                </a:solidFill>
                <a:latin typeface="+mn-lt"/>
                <a:ea typeface="+mn-ea"/>
                <a:cs typeface="+mn-ea"/>
                <a:sym typeface="+mn-lt"/>
              </a:rPr>
              <a:t>1</a:t>
            </a:r>
            <a:r>
              <a:rPr lang="en-US" altLang="zh-CN" sz="2000" b="1" dirty="0">
                <a:solidFill>
                  <a:srgbClr val="000000"/>
                </a:solidFill>
                <a:latin typeface="+mn-lt"/>
                <a:ea typeface="+mn-ea"/>
                <a:cs typeface="+mn-ea"/>
                <a:sym typeface="+mn-lt"/>
              </a:rPr>
              <a:t>     a</a:t>
            </a:r>
            <a:r>
              <a:rPr lang="en-US" altLang="zh-CN" sz="2000" b="1" baseline="-25000" dirty="0">
                <a:solidFill>
                  <a:srgbClr val="000000"/>
                </a:solidFill>
                <a:latin typeface="+mn-lt"/>
                <a:ea typeface="+mn-ea"/>
                <a:cs typeface="+mn-ea"/>
                <a:sym typeface="+mn-lt"/>
              </a:rPr>
              <a:t>2</a:t>
            </a:r>
            <a:r>
              <a:rPr lang="en-US" altLang="zh-CN" sz="2000" b="1" dirty="0">
                <a:solidFill>
                  <a:srgbClr val="000000"/>
                </a:solidFill>
                <a:latin typeface="+mn-lt"/>
                <a:ea typeface="+mn-ea"/>
                <a:cs typeface="+mn-ea"/>
                <a:sym typeface="+mn-lt"/>
              </a:rPr>
              <a:t>     ..       a</a:t>
            </a:r>
            <a:r>
              <a:rPr lang="en-US" altLang="zh-CN" sz="2000" b="1" baseline="-25000" dirty="0">
                <a:solidFill>
                  <a:srgbClr val="000000"/>
                </a:solidFill>
                <a:latin typeface="+mn-lt"/>
                <a:ea typeface="+mn-ea"/>
                <a:cs typeface="+mn-ea"/>
                <a:sym typeface="+mn-lt"/>
              </a:rPr>
              <a:t>i</a:t>
            </a:r>
            <a:r>
              <a:rPr lang="en-US" altLang="zh-CN" sz="2000" b="1" dirty="0">
                <a:solidFill>
                  <a:srgbClr val="000000"/>
                </a:solidFill>
                <a:latin typeface="+mn-lt"/>
                <a:ea typeface="+mn-ea"/>
                <a:cs typeface="+mn-ea"/>
                <a:sym typeface="+mn-lt"/>
              </a:rPr>
              <a:t>       ..      a</a:t>
            </a:r>
            <a:r>
              <a:rPr lang="en-US" altLang="zh-CN" sz="2000" b="1" baseline="-25000" dirty="0">
                <a:solidFill>
                  <a:srgbClr val="000000"/>
                </a:solidFill>
                <a:latin typeface="+mn-lt"/>
                <a:ea typeface="+mn-ea"/>
                <a:cs typeface="+mn-ea"/>
                <a:sym typeface="+mn-lt"/>
              </a:rPr>
              <a:t>n</a:t>
            </a:r>
            <a:r>
              <a:rPr lang="en-US" altLang="zh-CN" sz="2000" b="1" dirty="0">
                <a:solidFill>
                  <a:srgbClr val="000000"/>
                </a:solidFill>
                <a:latin typeface="+mn-lt"/>
                <a:ea typeface="+mn-ea"/>
                <a:cs typeface="+mn-ea"/>
                <a:sym typeface="+mn-lt"/>
              </a:rPr>
              <a:t>        </a:t>
            </a:r>
          </a:p>
        </p:txBody>
      </p:sp>
      <p:sp>
        <p:nvSpPr>
          <p:cNvPr id="37" name="Text Box 13">
            <a:extLst>
              <a:ext uri="{FF2B5EF4-FFF2-40B4-BE49-F238E27FC236}">
                <a16:creationId xmlns:a16="http://schemas.microsoft.com/office/drawing/2014/main" id="{E506124A-7634-4C9E-AF07-08BCE0888424}"/>
              </a:ext>
            </a:extLst>
          </p:cNvPr>
          <p:cNvSpPr txBox="1">
            <a:spLocks noChangeArrowheads="1"/>
          </p:cNvSpPr>
          <p:nvPr/>
        </p:nvSpPr>
        <p:spPr bwMode="auto">
          <a:xfrm>
            <a:off x="3211280" y="3250305"/>
            <a:ext cx="5562600" cy="452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0       1                </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n-1     n       </a:t>
            </a:r>
          </a:p>
        </p:txBody>
      </p:sp>
      <mc:AlternateContent xmlns:mc="http://schemas.openxmlformats.org/markup-compatibility/2006" xmlns:a14="http://schemas.microsoft.com/office/drawing/2010/main">
        <mc:Choice Requires="a14">
          <p:sp>
            <p:nvSpPr>
              <p:cNvPr id="39" name="文本框 16">
                <a:extLst>
                  <a:ext uri="{FF2B5EF4-FFF2-40B4-BE49-F238E27FC236}">
                    <a16:creationId xmlns:a16="http://schemas.microsoft.com/office/drawing/2014/main" id="{D2E93974-E328-4533-A7B9-6E4EF67C33BD}"/>
                  </a:ext>
                </a:extLst>
              </p:cNvPr>
              <p:cNvSpPr txBox="1">
                <a:spLocks noChangeArrowheads="1"/>
              </p:cNvSpPr>
              <p:nvPr/>
            </p:nvSpPr>
            <p:spPr bwMode="auto">
              <a:xfrm>
                <a:off x="2652355" y="4986548"/>
                <a:ext cx="7566730" cy="119494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1800" dirty="0">
                    <a:solidFill>
                      <a:srgbClr val="000000"/>
                    </a:solidFill>
                    <a:latin typeface="+mn-lt"/>
                    <a:ea typeface="+mn-ea"/>
                    <a:cs typeface="+mn-ea"/>
                    <a:sym typeface="+mn-lt"/>
                  </a:rPr>
                  <a:t>假定</a:t>
                </a:r>
                <a:r>
                  <a:rPr lang="en-US" altLang="zh-CN" sz="1800" dirty="0">
                    <a:solidFill>
                      <a:srgbClr val="000000"/>
                    </a:solidFill>
                    <a:latin typeface="+mn-lt"/>
                    <a:ea typeface="+mn-ea"/>
                    <a:cs typeface="+mn-ea"/>
                    <a:sym typeface="+mn-lt"/>
                  </a:rPr>
                  <a:t>p</a:t>
                </a:r>
                <a:r>
                  <a:rPr lang="en-US" altLang="zh-CN" sz="1800" baseline="-25000" dirty="0">
                    <a:solidFill>
                      <a:srgbClr val="000000"/>
                    </a:solidFill>
                    <a:latin typeface="+mn-lt"/>
                    <a:ea typeface="+mn-ea"/>
                    <a:cs typeface="+mn-ea"/>
                    <a:sym typeface="+mn-lt"/>
                  </a:rPr>
                  <a:t>i</a:t>
                </a:r>
                <a:r>
                  <a:rPr lang="zh-CN" altLang="en-US" sz="1800" dirty="0">
                    <a:solidFill>
                      <a:srgbClr val="000000"/>
                    </a:solidFill>
                    <a:latin typeface="+mn-lt"/>
                    <a:ea typeface="+mn-ea"/>
                    <a:cs typeface="+mn-ea"/>
                    <a:sym typeface="+mn-lt"/>
                  </a:rPr>
                  <a:t>是在各位置插入元素的概率，且</a:t>
                </a:r>
                <a:r>
                  <a:rPr lang="en-US" altLang="zh-CN" sz="1800" dirty="0">
                    <a:solidFill>
                      <a:srgbClr val="000000"/>
                    </a:solidFill>
                    <a:latin typeface="+mn-lt"/>
                    <a:ea typeface="+mn-ea"/>
                    <a:cs typeface="+mn-ea"/>
                    <a:sym typeface="+mn-lt"/>
                  </a:rPr>
                  <a:t>p</a:t>
                </a:r>
                <a:r>
                  <a:rPr lang="en-US" altLang="zh-CN" sz="1800" baseline="-25000" dirty="0">
                    <a:solidFill>
                      <a:srgbClr val="000000"/>
                    </a:solidFill>
                    <a:latin typeface="+mn-lt"/>
                    <a:ea typeface="+mn-ea"/>
                    <a:cs typeface="+mn-ea"/>
                    <a:sym typeface="+mn-lt"/>
                  </a:rPr>
                  <a:t>1 </a:t>
                </a:r>
                <a:r>
                  <a:rPr lang="en-US" altLang="zh-CN" sz="1800" dirty="0">
                    <a:solidFill>
                      <a:srgbClr val="000000"/>
                    </a:solidFill>
                    <a:latin typeface="+mn-lt"/>
                    <a:ea typeface="+mn-ea"/>
                    <a:cs typeface="+mn-ea"/>
                    <a:sym typeface="+mn-lt"/>
                  </a:rPr>
                  <a:t>= p</a:t>
                </a:r>
                <a:r>
                  <a:rPr lang="en-US" altLang="zh-CN" sz="1800" baseline="-25000" dirty="0">
                    <a:solidFill>
                      <a:srgbClr val="000000"/>
                    </a:solidFill>
                    <a:latin typeface="+mn-lt"/>
                    <a:ea typeface="+mn-ea"/>
                    <a:cs typeface="+mn-ea"/>
                    <a:sym typeface="+mn-lt"/>
                  </a:rPr>
                  <a:t>2 </a:t>
                </a:r>
                <a:r>
                  <a:rPr lang="en-US" altLang="zh-CN" sz="1800" dirty="0">
                    <a:solidFill>
                      <a:srgbClr val="000000"/>
                    </a:solidFill>
                    <a:latin typeface="+mn-lt"/>
                    <a:ea typeface="+mn-ea"/>
                    <a:cs typeface="+mn-ea"/>
                    <a:sym typeface="+mn-lt"/>
                  </a:rPr>
                  <a:t>= ... = </a:t>
                </a:r>
                <a:r>
                  <a:rPr lang="en-US" altLang="zh-CN" sz="1800" dirty="0" err="1">
                    <a:solidFill>
                      <a:srgbClr val="000000"/>
                    </a:solidFill>
                    <a:latin typeface="+mn-lt"/>
                    <a:ea typeface="+mn-ea"/>
                    <a:cs typeface="+mn-ea"/>
                    <a:sym typeface="+mn-lt"/>
                  </a:rPr>
                  <a:t>p</a:t>
                </a:r>
                <a:r>
                  <a:rPr lang="en-US" altLang="zh-CN" sz="1800" baseline="-25000" dirty="0" err="1">
                    <a:solidFill>
                      <a:srgbClr val="000000"/>
                    </a:solidFill>
                    <a:latin typeface="+mn-lt"/>
                    <a:ea typeface="+mn-ea"/>
                    <a:cs typeface="+mn-ea"/>
                    <a:sym typeface="+mn-lt"/>
                  </a:rPr>
                  <a:t>n</a:t>
                </a:r>
                <a:r>
                  <a:rPr lang="en-US" altLang="zh-CN" sz="1800" baseline="-250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 p</a:t>
                </a:r>
                <a:r>
                  <a:rPr lang="en-US" altLang="zh-CN" sz="1800" baseline="-25000" dirty="0">
                    <a:solidFill>
                      <a:srgbClr val="000000"/>
                    </a:solidFill>
                    <a:latin typeface="+mn-lt"/>
                    <a:ea typeface="+mn-ea"/>
                    <a:cs typeface="+mn-ea"/>
                    <a:sym typeface="+mn-lt"/>
                  </a:rPr>
                  <a:t>n+1 </a:t>
                </a:r>
                <a:r>
                  <a:rPr lang="en-US" altLang="zh-CN" sz="1800" dirty="0">
                    <a:solidFill>
                      <a:srgbClr val="000000"/>
                    </a:solidFill>
                    <a:latin typeface="+mn-lt"/>
                    <a:ea typeface="+mn-ea"/>
                    <a:cs typeface="+mn-ea"/>
                    <a:sym typeface="+mn-lt"/>
                  </a:rPr>
                  <a:t>= 1/(n+1)</a:t>
                </a:r>
                <a:r>
                  <a:rPr lang="zh-CN" altLang="en-US" sz="1800" dirty="0">
                    <a:solidFill>
                      <a:srgbClr val="000000"/>
                    </a:solidFill>
                    <a:latin typeface="+mn-lt"/>
                    <a:ea typeface="+mn-ea"/>
                    <a:cs typeface="+mn-ea"/>
                    <a:sym typeface="+mn-lt"/>
                  </a:rPr>
                  <a:t>，</a:t>
                </a:r>
              </a:p>
              <a:p>
                <a:pPr defTabSz="914400" fontAlgn="base">
                  <a:lnSpc>
                    <a:spcPct val="130000"/>
                  </a:lnSpc>
                  <a:spcBef>
                    <a:spcPct val="0"/>
                  </a:spcBef>
                  <a:spcAft>
                    <a:spcPct val="0"/>
                  </a:spcAft>
                </a:pPr>
                <a:r>
                  <a:rPr lang="zh-CN" altLang="en-US" sz="1800" dirty="0">
                    <a:solidFill>
                      <a:srgbClr val="000000"/>
                    </a:solidFill>
                    <a:latin typeface="+mn-lt"/>
                    <a:ea typeface="+mn-ea"/>
                    <a:cs typeface="+mn-ea"/>
                    <a:sym typeface="+mn-lt"/>
                  </a:rPr>
                  <a:t>则插入一个元素时移动元素的平均值是：</a:t>
                </a:r>
                <a:endParaRPr lang="en-US" altLang="zh-CN" sz="1800" dirty="0">
                  <a:solidFill>
                    <a:srgbClr val="000000"/>
                  </a:solidFill>
                  <a:latin typeface="+mn-lt"/>
                  <a:ea typeface="+mn-ea"/>
                  <a:cs typeface="+mn-ea"/>
                  <a:sym typeface="+mn-lt"/>
                </a:endParaRPr>
              </a:p>
              <a:p>
                <a:pPr defTabSz="914400" fontAlgn="base">
                  <a:lnSpc>
                    <a:spcPct val="130000"/>
                  </a:lnSpc>
                  <a:spcBef>
                    <a:spcPct val="0"/>
                  </a:spcBef>
                  <a:spcAft>
                    <a:spcPct val="0"/>
                  </a:spcAft>
                </a:pPr>
                <a:r>
                  <a:rPr kumimoji="0" lang="en-US" altLang="zh-CN" sz="2000" i="0" u="none" strike="noStrike" kern="1200" cap="none" spc="0" normalizeH="0" baseline="0" noProof="0" dirty="0" err="1">
                    <a:ln>
                      <a:noFill/>
                    </a:ln>
                    <a:solidFill>
                      <a:srgbClr val="000000"/>
                    </a:solidFill>
                    <a:effectLst/>
                    <a:uLnTx/>
                    <a:uFillTx/>
                    <a:latin typeface="+mn-lt"/>
                    <a:ea typeface="+mn-ea"/>
                    <a:cs typeface="+mn-ea"/>
                    <a:sym typeface="+mn-lt"/>
                  </a:rPr>
                  <a:t>E</a:t>
                </a:r>
                <a:r>
                  <a:rPr kumimoji="0" lang="en-US" altLang="zh-CN" sz="2000" i="0" u="none" strike="noStrike" kern="1200" cap="none" spc="0" normalizeH="0" baseline="-25000" noProof="0" dirty="0" err="1">
                    <a:ln>
                      <a:noFill/>
                    </a:ln>
                    <a:solidFill>
                      <a:srgbClr val="000000"/>
                    </a:solidFill>
                    <a:effectLst/>
                    <a:uLnTx/>
                    <a:uFillTx/>
                    <a:latin typeface="+mn-lt"/>
                    <a:ea typeface="+mn-ea"/>
                    <a:cs typeface="+mn-ea"/>
                    <a:sym typeface="+mn-lt"/>
                  </a:rPr>
                  <a:t>is</a:t>
                </a:r>
                <a:r>
                  <a:rPr kumimoji="0" lang="en-US" altLang="zh-CN" sz="2000" i="0" u="none" strike="noStrike" kern="1200" cap="none" spc="0" normalizeH="0" baseline="-25000" noProof="0" dirty="0">
                    <a:ln>
                      <a:noFill/>
                    </a:ln>
                    <a:solidFill>
                      <a:srgbClr val="000000"/>
                    </a:solidFill>
                    <a:effectLst/>
                    <a:uLnTx/>
                    <a:uFillTx/>
                    <a:latin typeface="+mn-lt"/>
                    <a:ea typeface="+mn-ea"/>
                    <a:cs typeface="+mn-ea"/>
                    <a:sym typeface="+mn-lt"/>
                  </a:rPr>
                  <a:t> </a:t>
                </a:r>
                <a:r>
                  <a:rPr kumimoji="0" lang="en-US" altLang="zh-CN" sz="2000" i="0" u="none" strike="noStrike" kern="1200" cap="none" spc="0" normalizeH="0" baseline="0" noProof="0" dirty="0">
                    <a:ln>
                      <a:noFill/>
                    </a:ln>
                    <a:solidFill>
                      <a:srgbClr val="000000"/>
                    </a:solidFill>
                    <a:effectLst/>
                    <a:uLnTx/>
                    <a:uFillTx/>
                    <a:latin typeface="+mn-lt"/>
                    <a:ea typeface="+mn-ea"/>
                    <a:cs typeface="+mn-ea"/>
                    <a:sym typeface="+mn-lt"/>
                  </a:rPr>
                  <a:t>=</a:t>
                </a:r>
                <a:r>
                  <a:rPr kumimoji="0" lang="en-US" altLang="zh-CN" sz="2000" u="none" strike="noStrike" kern="1200" cap="none" spc="0" normalizeH="0" baseline="0" noProof="0" dirty="0">
                    <a:ln>
                      <a:noFill/>
                    </a:ln>
                    <a:solidFill>
                      <a:srgbClr val="000000"/>
                    </a:solidFill>
                    <a:effectLst/>
                    <a:uLnTx/>
                    <a:uFillTx/>
                    <a:ea typeface="+mn-ea"/>
                    <a:cs typeface="+mn-ea"/>
                    <a:sym typeface="+mn-lt"/>
                  </a:rPr>
                  <a:t> </a:t>
                </a:r>
                <a14:m>
                  <m:oMath xmlns:m="http://schemas.openxmlformats.org/officeDocument/2006/math">
                    <m:nary>
                      <m:naryPr>
                        <m:chr m:val="∑"/>
                        <m:ctrlPr>
                          <a:rPr kumimoji="0" lang="en-US" altLang="zh-CN" sz="200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ea"/>
                            <a:sym typeface="+mn-lt"/>
                          </a:rPr>
                        </m:ctrlPr>
                      </m:naryPr>
                      <m:sub>
                        <m:r>
                          <m:rPr>
                            <m:brk m:alnAt="23"/>
                          </m:rP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ea"/>
                            <a:sym typeface="+mn-lt"/>
                          </a:rPr>
                          <m:t>𝑖</m:t>
                        </m:r>
                        <m: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ea"/>
                            <a:sym typeface="+mn-lt"/>
                          </a:rPr>
                          <m:t>=1</m:t>
                        </m:r>
                      </m:sub>
                      <m:sup>
                        <m: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ea"/>
                            <a:sym typeface="+mn-lt"/>
                          </a:rPr>
                          <m:t>𝑛</m:t>
                        </m:r>
                        <m:r>
                          <a:rPr kumimoji="0" lang="en-US" altLang="zh-CN" sz="20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ea"/>
                            <a:sym typeface="+mn-lt"/>
                          </a:rPr>
                          <m:t>+1</m:t>
                        </m:r>
                      </m:sup>
                      <m:e>
                        <m:r>
                          <m:rPr>
                            <m:nor/>
                          </m:rPr>
                          <a:rPr lang="en-US" altLang="zh-CN" sz="2000" dirty="0">
                            <a:solidFill>
                              <a:srgbClr val="000000"/>
                            </a:solidFill>
                            <a:latin typeface="+mn-lt"/>
                            <a:ea typeface="+mn-ea"/>
                            <a:cs typeface="+mn-ea"/>
                            <a:sym typeface="+mn-lt"/>
                          </a:rPr>
                          <m:t>p</m:t>
                        </m:r>
                        <m:r>
                          <m:rPr>
                            <m:nor/>
                          </m:rPr>
                          <a:rPr lang="en-US" altLang="zh-CN" sz="2000" baseline="-25000" dirty="0">
                            <a:solidFill>
                              <a:srgbClr val="000000"/>
                            </a:solidFill>
                            <a:latin typeface="+mn-lt"/>
                            <a:ea typeface="+mn-ea"/>
                            <a:cs typeface="+mn-ea"/>
                            <a:sym typeface="+mn-lt"/>
                          </a:rPr>
                          <m:t>i</m:t>
                        </m:r>
                        <m:r>
                          <m:rPr>
                            <m:nor/>
                          </m:rPr>
                          <a:rPr lang="en-US" altLang="zh-CN" sz="2000" dirty="0">
                            <a:solidFill>
                              <a:srgbClr val="000000"/>
                            </a:solidFill>
                            <a:latin typeface="+mn-lt"/>
                            <a:ea typeface="+mn-ea"/>
                            <a:cs typeface="+mn-ea"/>
                            <a:sym typeface="+mn-lt"/>
                          </a:rPr>
                          <m:t>(</m:t>
                        </m:r>
                        <m:r>
                          <m:rPr>
                            <m:nor/>
                          </m:rPr>
                          <a:rPr lang="en-US" altLang="zh-CN" sz="2000" dirty="0">
                            <a:solidFill>
                              <a:srgbClr val="000000"/>
                            </a:solidFill>
                            <a:latin typeface="+mn-lt"/>
                            <a:ea typeface="+mn-ea"/>
                            <a:cs typeface="+mn-ea"/>
                            <a:sym typeface="+mn-lt"/>
                          </a:rPr>
                          <m:t>n</m:t>
                        </m:r>
                        <m:r>
                          <m:rPr>
                            <m:nor/>
                          </m:rPr>
                          <a:rPr lang="en-US" altLang="zh-CN" sz="2000" dirty="0">
                            <a:solidFill>
                              <a:srgbClr val="000000"/>
                            </a:solidFill>
                            <a:latin typeface="+mn-lt"/>
                            <a:ea typeface="+mn-ea"/>
                            <a:cs typeface="+mn-ea"/>
                            <a:sym typeface="+mn-lt"/>
                          </a:rPr>
                          <m:t>−</m:t>
                        </m:r>
                        <m:r>
                          <m:rPr>
                            <m:nor/>
                          </m:rPr>
                          <a:rPr lang="en-US" altLang="zh-CN" sz="2000" dirty="0">
                            <a:solidFill>
                              <a:srgbClr val="000000"/>
                            </a:solidFill>
                            <a:latin typeface="+mn-lt"/>
                            <a:ea typeface="+mn-ea"/>
                            <a:cs typeface="+mn-ea"/>
                            <a:sym typeface="+mn-lt"/>
                          </a:rPr>
                          <m:t>i</m:t>
                        </m:r>
                        <m:r>
                          <m:rPr>
                            <m:nor/>
                          </m:rPr>
                          <a:rPr lang="en-US" altLang="zh-CN" sz="2000" dirty="0">
                            <a:solidFill>
                              <a:srgbClr val="000000"/>
                            </a:solidFill>
                            <a:latin typeface="+mn-lt"/>
                            <a:ea typeface="+mn-ea"/>
                            <a:cs typeface="+mn-ea"/>
                            <a:sym typeface="+mn-lt"/>
                          </a:rPr>
                          <m:t>+1) = 1/(</m:t>
                        </m:r>
                        <m:r>
                          <m:rPr>
                            <m:nor/>
                          </m:rPr>
                          <a:rPr lang="en-US" altLang="zh-CN" sz="2000" dirty="0">
                            <a:solidFill>
                              <a:srgbClr val="000000"/>
                            </a:solidFill>
                            <a:latin typeface="+mn-lt"/>
                            <a:ea typeface="+mn-ea"/>
                            <a:cs typeface="+mn-ea"/>
                            <a:sym typeface="+mn-lt"/>
                          </a:rPr>
                          <m:t>n</m:t>
                        </m:r>
                        <m:r>
                          <m:rPr>
                            <m:nor/>
                          </m:rPr>
                          <a:rPr lang="en-US" altLang="zh-CN" sz="2000" dirty="0">
                            <a:solidFill>
                              <a:srgbClr val="000000"/>
                            </a:solidFill>
                            <a:latin typeface="+mn-lt"/>
                            <a:ea typeface="+mn-ea"/>
                            <a:cs typeface="+mn-ea"/>
                            <a:sym typeface="+mn-lt"/>
                          </a:rPr>
                          <m:t>+1)∗(</m:t>
                        </m:r>
                        <m:r>
                          <m:rPr>
                            <m:nor/>
                          </m:rPr>
                          <a:rPr lang="en-US" altLang="zh-CN" sz="2000" dirty="0">
                            <a:solidFill>
                              <a:srgbClr val="000000"/>
                            </a:solidFill>
                            <a:latin typeface="+mn-lt"/>
                            <a:ea typeface="+mn-ea"/>
                            <a:cs typeface="+mn-ea"/>
                            <a:sym typeface="+mn-lt"/>
                          </a:rPr>
                          <m:t>n</m:t>
                        </m:r>
                        <m:r>
                          <m:rPr>
                            <m:nor/>
                          </m:rPr>
                          <a:rPr lang="en-US" altLang="zh-CN" sz="2000" dirty="0">
                            <a:solidFill>
                              <a:srgbClr val="000000"/>
                            </a:solidFill>
                            <a:latin typeface="+mn-lt"/>
                            <a:ea typeface="+mn-ea"/>
                            <a:cs typeface="+mn-ea"/>
                            <a:sym typeface="+mn-lt"/>
                          </a:rPr>
                          <m:t>+(</m:t>
                        </m:r>
                        <m:r>
                          <m:rPr>
                            <m:nor/>
                          </m:rPr>
                          <a:rPr lang="en-US" altLang="zh-CN" sz="2000" dirty="0">
                            <a:solidFill>
                              <a:srgbClr val="000000"/>
                            </a:solidFill>
                            <a:latin typeface="+mn-lt"/>
                            <a:ea typeface="+mn-ea"/>
                            <a:cs typeface="+mn-ea"/>
                            <a:sym typeface="+mn-lt"/>
                          </a:rPr>
                          <m:t>n</m:t>
                        </m:r>
                        <m:r>
                          <m:rPr>
                            <m:nor/>
                          </m:rPr>
                          <a:rPr lang="en-US" altLang="zh-CN" sz="2000" dirty="0">
                            <a:solidFill>
                              <a:srgbClr val="000000"/>
                            </a:solidFill>
                            <a:latin typeface="+mn-lt"/>
                            <a:ea typeface="+mn-ea"/>
                            <a:cs typeface="+mn-ea"/>
                            <a:sym typeface="+mn-lt"/>
                          </a:rPr>
                          <m:t>−1)+...+1+0) = </m:t>
                        </m:r>
                        <m:r>
                          <m:rPr>
                            <m:nor/>
                          </m:rPr>
                          <a:rPr lang="en-US" altLang="zh-CN" sz="2000" dirty="0">
                            <a:solidFill>
                              <a:srgbClr val="000000"/>
                            </a:solidFill>
                            <a:latin typeface="+mn-lt"/>
                            <a:ea typeface="+mn-ea"/>
                            <a:cs typeface="+mn-ea"/>
                            <a:sym typeface="+mn-lt"/>
                          </a:rPr>
                          <m:t>n</m:t>
                        </m:r>
                        <m:r>
                          <m:rPr>
                            <m:nor/>
                          </m:rPr>
                          <a:rPr lang="en-US" altLang="zh-CN" sz="2000" dirty="0">
                            <a:solidFill>
                              <a:srgbClr val="000000"/>
                            </a:solidFill>
                            <a:latin typeface="+mn-lt"/>
                            <a:ea typeface="+mn-ea"/>
                            <a:cs typeface="+mn-ea"/>
                            <a:sym typeface="+mn-lt"/>
                          </a:rPr>
                          <m:t>/2 </m:t>
                        </m:r>
                      </m:e>
                    </m:nary>
                  </m:oMath>
                </a14:m>
                <a:endParaRPr lang="en-US" altLang="zh-CN" sz="2000" dirty="0">
                  <a:solidFill>
                    <a:srgbClr val="000000"/>
                  </a:solidFill>
                  <a:latin typeface="+mn-lt"/>
                  <a:ea typeface="+mn-ea"/>
                  <a:cs typeface="+mn-ea"/>
                  <a:sym typeface="+mn-lt"/>
                </a:endParaRPr>
              </a:p>
            </p:txBody>
          </p:sp>
        </mc:Choice>
        <mc:Fallback xmlns="">
          <p:sp>
            <p:nvSpPr>
              <p:cNvPr id="39" name="文本框 16">
                <a:extLst>
                  <a:ext uri="{FF2B5EF4-FFF2-40B4-BE49-F238E27FC236}">
                    <a16:creationId xmlns:a16="http://schemas.microsoft.com/office/drawing/2014/main" id="{D2E93974-E328-4533-A7B9-6E4EF67C33BD}"/>
                  </a:ext>
                </a:extLst>
              </p:cNvPr>
              <p:cNvSpPr txBox="1">
                <a:spLocks noRot="1" noChangeAspect="1" noMove="1" noResize="1" noEditPoints="1" noAdjustHandles="1" noChangeArrowheads="1" noChangeShapeType="1" noTextEdit="1"/>
              </p:cNvSpPr>
              <p:nvPr/>
            </p:nvSpPr>
            <p:spPr bwMode="auto">
              <a:xfrm>
                <a:off x="2652355" y="4986548"/>
                <a:ext cx="7566730" cy="1194943"/>
              </a:xfrm>
              <a:prstGeom prst="rect">
                <a:avLst/>
              </a:prstGeom>
              <a:blipFill>
                <a:blip r:embed="rId2"/>
                <a:stretch>
                  <a:fillRect l="-806" b="-6122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44" name="文本框 43">
            <a:extLst>
              <a:ext uri="{FF2B5EF4-FFF2-40B4-BE49-F238E27FC236}">
                <a16:creationId xmlns:a16="http://schemas.microsoft.com/office/drawing/2014/main" id="{992F5B18-21CB-4BE5-BB3B-898B02E37192}"/>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46" name="文本框 45">
            <a:extLst>
              <a:ext uri="{FF2B5EF4-FFF2-40B4-BE49-F238E27FC236}">
                <a16:creationId xmlns:a16="http://schemas.microsoft.com/office/drawing/2014/main" id="{DDFE0F50-7A10-48AE-993C-8627E42B1F00}"/>
              </a:ext>
            </a:extLst>
          </p:cNvPr>
          <p:cNvSpPr txBox="1"/>
          <p:nvPr/>
        </p:nvSpPr>
        <p:spPr>
          <a:xfrm>
            <a:off x="3474871" y="1251574"/>
            <a:ext cx="6107836" cy="461665"/>
          </a:xfrm>
          <a:prstGeom prst="rect">
            <a:avLst/>
          </a:prstGeom>
          <a:noFill/>
        </p:spPr>
        <p:txBody>
          <a:bodyPr wrap="square">
            <a:spAutoFit/>
          </a:bodyPr>
          <a:lstStyle/>
          <a:p>
            <a:r>
              <a:rPr kumimoji="0" lang="zh-CN" altLang="en-US" sz="2400" b="1" i="0" u="none" strike="noStrike" kern="1200" cap="none" spc="0" normalizeH="0" baseline="0" noProof="0" dirty="0">
                <a:ln>
                  <a:noFill/>
                </a:ln>
                <a:solidFill>
                  <a:srgbClr val="000000"/>
                </a:solidFill>
                <a:effectLst/>
                <a:uLnTx/>
                <a:uFillTx/>
                <a:cs typeface="+mn-ea"/>
                <a:sym typeface="+mn-lt"/>
              </a:rPr>
              <a:t>插入操作移动元素次数的分析</a:t>
            </a:r>
            <a:endParaRPr lang="zh-CN" altLang="en-US" sz="2400" dirty="0">
              <a:cs typeface="+mn-ea"/>
              <a:sym typeface="+mn-lt"/>
            </a:endParaRPr>
          </a:p>
        </p:txBody>
      </p:sp>
      <p:sp>
        <p:nvSpPr>
          <p:cNvPr id="52" name="文本框 51">
            <a:extLst>
              <a:ext uri="{FF2B5EF4-FFF2-40B4-BE49-F238E27FC236}">
                <a16:creationId xmlns:a16="http://schemas.microsoft.com/office/drawing/2014/main" id="{A2AE5DB8-8D6C-4AEC-A295-D39E67F94A4D}"/>
              </a:ext>
            </a:extLst>
          </p:cNvPr>
          <p:cNvSpPr txBox="1"/>
          <p:nvPr/>
        </p:nvSpPr>
        <p:spPr>
          <a:xfrm>
            <a:off x="3211280" y="3731418"/>
            <a:ext cx="6111240" cy="777264"/>
          </a:xfrm>
          <a:prstGeom prst="rect">
            <a:avLst/>
          </a:prstGeom>
          <a:noFill/>
        </p:spPr>
        <p:txBody>
          <a:bodyPr wrap="square">
            <a:spAutoFit/>
          </a:bodyPr>
          <a:lstStyle/>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当插入点为： </a:t>
            </a:r>
            <a:r>
              <a:rPr lang="en-US" altLang="zh-CN" sz="1800" dirty="0">
                <a:solidFill>
                  <a:srgbClr val="000000"/>
                </a:solidFill>
                <a:latin typeface="+mn-lt"/>
                <a:ea typeface="+mn-ea"/>
                <a:cs typeface="+mn-ea"/>
                <a:sym typeface="+mn-lt"/>
              </a:rPr>
              <a:t>1   2    …  </a:t>
            </a:r>
            <a:r>
              <a:rPr lang="en-US" altLang="zh-CN" sz="1800" dirty="0" err="1">
                <a:solidFill>
                  <a:srgbClr val="333399"/>
                </a:solidFill>
                <a:latin typeface="+mn-lt"/>
                <a:ea typeface="+mn-ea"/>
                <a:cs typeface="+mn-ea"/>
                <a:sym typeface="+mn-lt"/>
              </a:rPr>
              <a:t>i</a:t>
            </a:r>
            <a:r>
              <a:rPr lang="en-US" altLang="zh-CN" sz="1800" dirty="0">
                <a:solidFill>
                  <a:srgbClr val="000000"/>
                </a:solidFill>
                <a:latin typeface="+mn-lt"/>
                <a:ea typeface="+mn-ea"/>
                <a:cs typeface="+mn-ea"/>
                <a:sym typeface="+mn-lt"/>
              </a:rPr>
              <a:t>    …    n    n+1</a:t>
            </a: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需移动元素个数</a:t>
            </a:r>
            <a:r>
              <a:rPr lang="en-US" altLang="zh-CN" sz="1800" dirty="0">
                <a:solidFill>
                  <a:srgbClr val="000000"/>
                </a:solidFill>
                <a:latin typeface="+mn-lt"/>
                <a:ea typeface="+mn-ea"/>
                <a:cs typeface="+mn-ea"/>
                <a:sym typeface="+mn-lt"/>
              </a:rPr>
              <a:t>:  n   n-1  … </a:t>
            </a:r>
            <a:r>
              <a:rPr lang="en-US" altLang="zh-CN" sz="1800" dirty="0">
                <a:solidFill>
                  <a:srgbClr val="333399"/>
                </a:solidFill>
                <a:latin typeface="+mn-lt"/>
                <a:ea typeface="+mn-ea"/>
                <a:cs typeface="+mn-ea"/>
                <a:sym typeface="+mn-lt"/>
              </a:rPr>
              <a:t>n-i+1</a:t>
            </a:r>
            <a:r>
              <a:rPr lang="en-US" altLang="zh-CN" sz="1800" dirty="0">
                <a:solidFill>
                  <a:srgbClr val="000000"/>
                </a:solidFill>
                <a:latin typeface="+mn-lt"/>
                <a:ea typeface="+mn-ea"/>
                <a:cs typeface="+mn-ea"/>
                <a:sym typeface="+mn-lt"/>
              </a:rPr>
              <a:t> … 1     0</a:t>
            </a:r>
            <a:endParaRPr lang="zh-CN" altLang="en-US" dirty="0"/>
          </a:p>
        </p:txBody>
      </p:sp>
    </p:spTree>
    <p:extLst>
      <p:ext uri="{BB962C8B-B14F-4D97-AF65-F5344CB8AC3E}">
        <p14:creationId xmlns:p14="http://schemas.microsoft.com/office/powerpoint/2010/main" val="2360633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left)">
                                      <p:cBhvr>
                                        <p:cTn id="1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aphicFrame>
        <p:nvGraphicFramePr>
          <p:cNvPr id="19" name="Group 136">
            <a:extLst>
              <a:ext uri="{FF2B5EF4-FFF2-40B4-BE49-F238E27FC236}">
                <a16:creationId xmlns:a16="http://schemas.microsoft.com/office/drawing/2014/main" id="{77D46066-69FD-48D5-9CED-2AB85FEB1964}"/>
              </a:ext>
            </a:extLst>
          </p:cNvPr>
          <p:cNvGraphicFramePr>
            <a:graphicFrameLocks noGrp="1"/>
          </p:cNvGraphicFramePr>
          <p:nvPr>
            <p:custDataLst>
              <p:tags r:id="rId1"/>
            </p:custDataLst>
            <p:extLst>
              <p:ext uri="{D42A27DB-BD31-4B8C-83A1-F6EECF244321}">
                <p14:modId xmlns:p14="http://schemas.microsoft.com/office/powerpoint/2010/main" val="3434426790"/>
              </p:ext>
            </p:extLst>
          </p:nvPr>
        </p:nvGraphicFramePr>
        <p:xfrm>
          <a:off x="2039984" y="2087816"/>
          <a:ext cx="8228013" cy="825156"/>
        </p:xfrm>
        <a:graphic>
          <a:graphicData uri="http://schemas.openxmlformats.org/drawingml/2006/table">
            <a:tbl>
              <a:tblPr/>
              <a:tblGrid>
                <a:gridCol w="771525">
                  <a:extLst>
                    <a:ext uri="{9D8B030D-6E8A-4147-A177-3AD203B41FA5}">
                      <a16:colId xmlns:a16="http://schemas.microsoft.com/office/drawing/2014/main" val="20000"/>
                    </a:ext>
                  </a:extLst>
                </a:gridCol>
                <a:gridCol w="681038">
                  <a:extLst>
                    <a:ext uri="{9D8B030D-6E8A-4147-A177-3AD203B41FA5}">
                      <a16:colId xmlns:a16="http://schemas.microsoft.com/office/drawing/2014/main" val="20001"/>
                    </a:ext>
                  </a:extLst>
                </a:gridCol>
                <a:gridCol w="747712">
                  <a:extLst>
                    <a:ext uri="{9D8B030D-6E8A-4147-A177-3AD203B41FA5}">
                      <a16:colId xmlns:a16="http://schemas.microsoft.com/office/drawing/2014/main" val="20002"/>
                    </a:ext>
                  </a:extLst>
                </a:gridCol>
                <a:gridCol w="771525">
                  <a:extLst>
                    <a:ext uri="{9D8B030D-6E8A-4147-A177-3AD203B41FA5}">
                      <a16:colId xmlns:a16="http://schemas.microsoft.com/office/drawing/2014/main" val="20003"/>
                    </a:ext>
                  </a:extLst>
                </a:gridCol>
                <a:gridCol w="881063">
                  <a:extLst>
                    <a:ext uri="{9D8B030D-6E8A-4147-A177-3AD203B41FA5}">
                      <a16:colId xmlns:a16="http://schemas.microsoft.com/office/drawing/2014/main" val="20004"/>
                    </a:ext>
                  </a:extLst>
                </a:gridCol>
                <a:gridCol w="881062">
                  <a:extLst>
                    <a:ext uri="{9D8B030D-6E8A-4147-A177-3AD203B41FA5}">
                      <a16:colId xmlns:a16="http://schemas.microsoft.com/office/drawing/2014/main" val="20005"/>
                    </a:ext>
                  </a:extLst>
                </a:gridCol>
                <a:gridCol w="787400">
                  <a:extLst>
                    <a:ext uri="{9D8B030D-6E8A-4147-A177-3AD203B41FA5}">
                      <a16:colId xmlns:a16="http://schemas.microsoft.com/office/drawing/2014/main" val="20006"/>
                    </a:ext>
                  </a:extLst>
                </a:gridCol>
                <a:gridCol w="779463">
                  <a:extLst>
                    <a:ext uri="{9D8B030D-6E8A-4147-A177-3AD203B41FA5}">
                      <a16:colId xmlns:a16="http://schemas.microsoft.com/office/drawing/2014/main" val="20007"/>
                    </a:ext>
                  </a:extLst>
                </a:gridCol>
                <a:gridCol w="962025">
                  <a:extLst>
                    <a:ext uri="{9D8B030D-6E8A-4147-A177-3AD203B41FA5}">
                      <a16:colId xmlns:a16="http://schemas.microsoft.com/office/drawing/2014/main" val="20008"/>
                    </a:ext>
                  </a:extLst>
                </a:gridCol>
                <a:gridCol w="965200">
                  <a:extLst>
                    <a:ext uri="{9D8B030D-6E8A-4147-A177-3AD203B41FA5}">
                      <a16:colId xmlns:a16="http://schemas.microsoft.com/office/drawing/2014/main" val="20009"/>
                    </a:ext>
                  </a:extLst>
                </a:gridCol>
              </a:tblGrid>
              <a:tr h="397669">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2</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i</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E4A8"/>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i+1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n</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397669">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0</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i-1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i</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n-1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n</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  …      maxleng-1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graphicFrame>
        <p:nvGraphicFramePr>
          <p:cNvPr id="22" name="Group 135">
            <a:extLst>
              <a:ext uri="{FF2B5EF4-FFF2-40B4-BE49-F238E27FC236}">
                <a16:creationId xmlns:a16="http://schemas.microsoft.com/office/drawing/2014/main" id="{D8FEDD92-ECD2-4C18-B832-F43B7B81ED9C}"/>
              </a:ext>
            </a:extLst>
          </p:cNvPr>
          <p:cNvGraphicFramePr>
            <a:graphicFrameLocks noGrp="1"/>
          </p:cNvGraphicFramePr>
          <p:nvPr>
            <p:extLst>
              <p:ext uri="{D42A27DB-BD31-4B8C-83A1-F6EECF244321}">
                <p14:modId xmlns:p14="http://schemas.microsoft.com/office/powerpoint/2010/main" val="1084948853"/>
              </p:ext>
            </p:extLst>
          </p:nvPr>
        </p:nvGraphicFramePr>
        <p:xfrm>
          <a:off x="2032047" y="2945066"/>
          <a:ext cx="8208963" cy="825156"/>
        </p:xfrm>
        <a:graphic>
          <a:graphicData uri="http://schemas.openxmlformats.org/drawingml/2006/table">
            <a:tbl>
              <a:tblPr/>
              <a:tblGrid>
                <a:gridCol w="769938">
                  <a:extLst>
                    <a:ext uri="{9D8B030D-6E8A-4147-A177-3AD203B41FA5}">
                      <a16:colId xmlns:a16="http://schemas.microsoft.com/office/drawing/2014/main" val="20000"/>
                    </a:ext>
                  </a:extLst>
                </a:gridCol>
                <a:gridCol w="679450">
                  <a:extLst>
                    <a:ext uri="{9D8B030D-6E8A-4147-A177-3AD203B41FA5}">
                      <a16:colId xmlns:a16="http://schemas.microsoft.com/office/drawing/2014/main" val="20001"/>
                    </a:ext>
                  </a:extLst>
                </a:gridCol>
                <a:gridCol w="744537">
                  <a:extLst>
                    <a:ext uri="{9D8B030D-6E8A-4147-A177-3AD203B41FA5}">
                      <a16:colId xmlns:a16="http://schemas.microsoft.com/office/drawing/2014/main" val="20002"/>
                    </a:ext>
                  </a:extLst>
                </a:gridCol>
                <a:gridCol w="771525">
                  <a:extLst>
                    <a:ext uri="{9D8B030D-6E8A-4147-A177-3AD203B41FA5}">
                      <a16:colId xmlns:a16="http://schemas.microsoft.com/office/drawing/2014/main" val="20003"/>
                    </a:ext>
                  </a:extLst>
                </a:gridCol>
                <a:gridCol w="879475">
                  <a:extLst>
                    <a:ext uri="{9D8B030D-6E8A-4147-A177-3AD203B41FA5}">
                      <a16:colId xmlns:a16="http://schemas.microsoft.com/office/drawing/2014/main" val="20004"/>
                    </a:ext>
                  </a:extLst>
                </a:gridCol>
                <a:gridCol w="877888">
                  <a:extLst>
                    <a:ext uri="{9D8B030D-6E8A-4147-A177-3AD203B41FA5}">
                      <a16:colId xmlns:a16="http://schemas.microsoft.com/office/drawing/2014/main" val="20005"/>
                    </a:ext>
                  </a:extLst>
                </a:gridCol>
                <a:gridCol w="785812">
                  <a:extLst>
                    <a:ext uri="{9D8B030D-6E8A-4147-A177-3AD203B41FA5}">
                      <a16:colId xmlns:a16="http://schemas.microsoft.com/office/drawing/2014/main" val="20006"/>
                    </a:ext>
                  </a:extLst>
                </a:gridCol>
                <a:gridCol w="777875">
                  <a:extLst>
                    <a:ext uri="{9D8B030D-6E8A-4147-A177-3AD203B41FA5}">
                      <a16:colId xmlns:a16="http://schemas.microsoft.com/office/drawing/2014/main" val="20007"/>
                    </a:ext>
                  </a:extLst>
                </a:gridCol>
                <a:gridCol w="960438">
                  <a:extLst>
                    <a:ext uri="{9D8B030D-6E8A-4147-A177-3AD203B41FA5}">
                      <a16:colId xmlns:a16="http://schemas.microsoft.com/office/drawing/2014/main" val="20008"/>
                    </a:ext>
                  </a:extLst>
                </a:gridCol>
                <a:gridCol w="962025">
                  <a:extLst>
                    <a:ext uri="{9D8B030D-6E8A-4147-A177-3AD203B41FA5}">
                      <a16:colId xmlns:a16="http://schemas.microsoft.com/office/drawing/2014/main" val="20009"/>
                    </a:ext>
                  </a:extLst>
                </a:gridCol>
              </a:tblGrid>
              <a:tr h="397669">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2</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i+1</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a:t>
                      </a:r>
                      <a:r>
                        <a:rPr kumimoji="1" lang="en-US" altLang="zh-CN" sz="1800" b="1" i="0" u="none" strike="noStrike" cap="none" normalizeH="0" baseline="-25000">
                          <a:ln>
                            <a:noFill/>
                          </a:ln>
                          <a:solidFill>
                            <a:srgbClr val="000000"/>
                          </a:solidFill>
                          <a:effectLst/>
                          <a:latin typeface="+mn-lt"/>
                          <a:ea typeface="+mn-ea"/>
                          <a:cs typeface="+mn-ea"/>
                          <a:sym typeface="+mn-lt"/>
                        </a:rPr>
                        <a:t>n</a:t>
                      </a:r>
                      <a:endParaRPr kumimoji="1" lang="en-US" altLang="zh-CN" sz="1800" b="1" i="0" u="none" strike="noStrike" cap="none" normalizeH="0" baseline="-2500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397669">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0</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cap="flat">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i-1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i</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n-1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ctr"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a:ln>
                            <a:noFill/>
                          </a:ln>
                          <a:solidFill>
                            <a:srgbClr val="000000"/>
                          </a:solidFill>
                          <a:effectLst/>
                          <a:latin typeface="+mn-lt"/>
                          <a:ea typeface="+mn-ea"/>
                          <a:cs typeface="+mn-ea"/>
                          <a:sym typeface="+mn-lt"/>
                        </a:rPr>
                        <a:t>n</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gridSpan="2">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1800" b="1" i="0" u="none" strike="noStrike" cap="none" normalizeH="0" baseline="0" dirty="0">
                          <a:ln>
                            <a:noFill/>
                          </a:ln>
                          <a:solidFill>
                            <a:srgbClr val="000000"/>
                          </a:solidFill>
                          <a:effectLst/>
                          <a:latin typeface="+mn-lt"/>
                          <a:ea typeface="+mn-ea"/>
                          <a:cs typeface="+mn-ea"/>
                          <a:sym typeface="+mn-lt"/>
                        </a:rPr>
                        <a:t>  …      maxleng-1</a:t>
                      </a:r>
                      <a:endParaRPr kumimoji="1" lang="en-US" altLang="zh-CN" sz="1800" b="1" i="0" u="none" strike="noStrike" cap="none" normalizeH="0" baseline="0" noProof="1">
                        <a:ln>
                          <a:noFill/>
                        </a:ln>
                        <a:solidFill>
                          <a:srgbClr val="000000"/>
                        </a:solidFill>
                        <a:effectLst/>
                        <a:latin typeface="+mn-lt"/>
                        <a:ea typeface="+mn-ea"/>
                        <a:cs typeface="+mn-ea"/>
                        <a:sym typeface="+mn-lt"/>
                      </a:endParaRPr>
                    </a:p>
                  </a:txBody>
                  <a:tcPr marT="45761" marB="45761" horzOverflow="overflow">
                    <a:lnL>
                      <a:noFill/>
                    </a:lnL>
                    <a:lnR cap="flat">
                      <a:noFill/>
                    </a:lnR>
                    <a:lnT w="12700" cap="flat" cmpd="sng" algn="ctr">
                      <a:solidFill>
                        <a:srgbClr val="000000"/>
                      </a:solidFill>
                      <a:prstDash val="solid"/>
                      <a:round/>
                      <a:headEnd type="none" w="med" len="med"/>
                      <a:tailEnd type="none" w="med" len="med"/>
                    </a:lnT>
                    <a:lnB cap="flat">
                      <a:noFill/>
                    </a:lnB>
                    <a:lnTlToBr>
                      <a:noFill/>
                    </a:lnTlToBr>
                    <a:lnBlToTr>
                      <a:noFill/>
                    </a:lnBlToTr>
                    <a:noFill/>
                  </a:tcPr>
                </a:tc>
                <a:tc hMerge="1">
                  <a:txBody>
                    <a:bodyPr/>
                    <a:lstStyle/>
                    <a:p>
                      <a:endParaRPr lang="zh-CN"/>
                    </a:p>
                  </a:txBody>
                  <a:tcPr/>
                </a:tc>
                <a:extLst>
                  <a:ext uri="{0D108BD9-81ED-4DB2-BD59-A6C34878D82A}">
                    <a16:rowId xmlns:a16="http://schemas.microsoft.com/office/drawing/2014/main" val="10001"/>
                  </a:ext>
                </a:extLst>
              </a:tr>
            </a:tbl>
          </a:graphicData>
        </a:graphic>
      </p:graphicFrame>
      <p:sp>
        <p:nvSpPr>
          <p:cNvPr id="23" name="Line 119">
            <a:extLst>
              <a:ext uri="{FF2B5EF4-FFF2-40B4-BE49-F238E27FC236}">
                <a16:creationId xmlns:a16="http://schemas.microsoft.com/office/drawing/2014/main" id="{5042DC72-3415-4C8E-A1B5-573F7C3D92DD}"/>
              </a:ext>
            </a:extLst>
          </p:cNvPr>
          <p:cNvSpPr>
            <a:spLocks noChangeShapeType="1"/>
          </p:cNvSpPr>
          <p:nvPr/>
        </p:nvSpPr>
        <p:spPr bwMode="auto">
          <a:xfrm flipH="1">
            <a:off x="4886372" y="2473578"/>
            <a:ext cx="528637" cy="649288"/>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4" name="Text Box 122">
            <a:extLst>
              <a:ext uri="{FF2B5EF4-FFF2-40B4-BE49-F238E27FC236}">
                <a16:creationId xmlns:a16="http://schemas.microsoft.com/office/drawing/2014/main" id="{772E65E9-34CD-404B-BBF1-4EF71AB230C4}"/>
              </a:ext>
            </a:extLst>
          </p:cNvPr>
          <p:cNvSpPr txBox="1">
            <a:spLocks noChangeArrowheads="1"/>
          </p:cNvSpPr>
          <p:nvPr/>
        </p:nvSpPr>
        <p:spPr bwMode="auto">
          <a:xfrm>
            <a:off x="6424659" y="2745041"/>
            <a:ext cx="827088"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1800" b="1">
                <a:solidFill>
                  <a:srgbClr val="000000"/>
                </a:solidFill>
                <a:latin typeface="+mn-lt"/>
                <a:ea typeface="+mn-ea"/>
                <a:cs typeface="+mn-ea"/>
                <a:sym typeface="+mn-lt"/>
              </a:rPr>
              <a:t>. . .</a:t>
            </a:r>
          </a:p>
        </p:txBody>
      </p:sp>
      <p:sp>
        <p:nvSpPr>
          <p:cNvPr id="25" name="Line 127">
            <a:extLst>
              <a:ext uri="{FF2B5EF4-FFF2-40B4-BE49-F238E27FC236}">
                <a16:creationId xmlns:a16="http://schemas.microsoft.com/office/drawing/2014/main" id="{381C25B5-66F6-4FC7-8466-B0EE195712F1}"/>
              </a:ext>
            </a:extLst>
          </p:cNvPr>
          <p:cNvSpPr>
            <a:spLocks noChangeShapeType="1"/>
          </p:cNvSpPr>
          <p:nvPr/>
        </p:nvSpPr>
        <p:spPr bwMode="auto">
          <a:xfrm flipH="1">
            <a:off x="5713459" y="2464053"/>
            <a:ext cx="528638" cy="649288"/>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6" name="Line 128">
            <a:extLst>
              <a:ext uri="{FF2B5EF4-FFF2-40B4-BE49-F238E27FC236}">
                <a16:creationId xmlns:a16="http://schemas.microsoft.com/office/drawing/2014/main" id="{FC49EA02-7CBF-4F1D-9482-6D779D95C6D6}"/>
              </a:ext>
            </a:extLst>
          </p:cNvPr>
          <p:cNvSpPr>
            <a:spLocks noChangeShapeType="1"/>
          </p:cNvSpPr>
          <p:nvPr/>
        </p:nvSpPr>
        <p:spPr bwMode="auto">
          <a:xfrm flipH="1">
            <a:off x="6524672" y="2491041"/>
            <a:ext cx="528637" cy="649287"/>
          </a:xfrm>
          <a:prstGeom prst="line">
            <a:avLst/>
          </a:prstGeom>
          <a:noFill/>
          <a:ln w="38100">
            <a:solidFill>
              <a:srgbClr val="FF5050"/>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zh-CN" altLang="en-US" sz="2400">
              <a:solidFill>
                <a:srgbClr val="000000"/>
              </a:solidFill>
              <a:cs typeface="+mn-ea"/>
              <a:sym typeface="+mn-lt"/>
            </a:endParaRPr>
          </a:p>
        </p:txBody>
      </p:sp>
      <p:sp>
        <p:nvSpPr>
          <p:cNvPr id="27" name="Text Box 137">
            <a:extLst>
              <a:ext uri="{FF2B5EF4-FFF2-40B4-BE49-F238E27FC236}">
                <a16:creationId xmlns:a16="http://schemas.microsoft.com/office/drawing/2014/main" id="{772DF349-97CC-45A5-A17A-DA6A6BBFA0F6}"/>
              </a:ext>
            </a:extLst>
          </p:cNvPr>
          <p:cNvSpPr txBox="1">
            <a:spLocks noChangeArrowheads="1"/>
          </p:cNvSpPr>
          <p:nvPr/>
        </p:nvSpPr>
        <p:spPr bwMode="auto">
          <a:xfrm>
            <a:off x="2911691" y="1142323"/>
            <a:ext cx="7272338" cy="597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8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删除操作及移动元素次数的分析</a:t>
            </a:r>
          </a:p>
        </p:txBody>
      </p:sp>
      <p:sp>
        <p:nvSpPr>
          <p:cNvPr id="28" name="文本框 27">
            <a:extLst>
              <a:ext uri="{FF2B5EF4-FFF2-40B4-BE49-F238E27FC236}">
                <a16:creationId xmlns:a16="http://schemas.microsoft.com/office/drawing/2014/main" id="{0B5B3218-2985-4E15-B99E-DB6BC6368C54}"/>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29" name="Text Box 26">
            <a:extLst>
              <a:ext uri="{FF2B5EF4-FFF2-40B4-BE49-F238E27FC236}">
                <a16:creationId xmlns:a16="http://schemas.microsoft.com/office/drawing/2014/main" id="{BAF41062-403A-4A74-905B-5A30256CBB39}"/>
              </a:ext>
            </a:extLst>
          </p:cNvPr>
          <p:cNvSpPr txBox="1">
            <a:spLocks noChangeArrowheads="1"/>
          </p:cNvSpPr>
          <p:nvPr/>
        </p:nvSpPr>
        <p:spPr bwMode="auto">
          <a:xfrm>
            <a:off x="1993947" y="3835205"/>
            <a:ext cx="8496300" cy="298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FF"/>
                </a:solidFill>
                <a:latin typeface="Consolas" panose="020B0609020204030204" pitchFamily="49" charset="0"/>
              </a:rPr>
              <a:t>int</a:t>
            </a:r>
            <a:r>
              <a:rPr lang="en-US" altLang="zh-CN" sz="2000" dirty="0">
                <a:solidFill>
                  <a:srgbClr val="000000"/>
                </a:solidFill>
                <a:latin typeface="Consolas" panose="020B0609020204030204" pitchFamily="49" charset="0"/>
              </a:rPr>
              <a:t> </a:t>
            </a:r>
            <a:r>
              <a:rPr lang="en-US" altLang="zh-CN" sz="2000" dirty="0" err="1">
                <a:solidFill>
                  <a:srgbClr val="795E26"/>
                </a:solidFill>
                <a:latin typeface="Consolas" panose="020B0609020204030204" pitchFamily="49" charset="0"/>
              </a:rPr>
              <a:t>ListDelete_Sq</a:t>
            </a:r>
            <a:r>
              <a:rPr lang="en-US" altLang="zh-CN" sz="2000" dirty="0">
                <a:solidFill>
                  <a:srgbClr val="000000"/>
                </a:solidFill>
                <a:latin typeface="Consolas" panose="020B0609020204030204" pitchFamily="49" charset="0"/>
              </a:rPr>
              <a:t>(</a:t>
            </a:r>
            <a:r>
              <a:rPr lang="en-US" altLang="zh-CN" sz="2000" dirty="0" err="1">
                <a:solidFill>
                  <a:srgbClr val="000000"/>
                </a:solidFill>
                <a:latin typeface="Consolas" panose="020B0609020204030204" pitchFamily="49" charset="0"/>
              </a:rPr>
              <a:t>SqList</a:t>
            </a:r>
            <a:r>
              <a:rPr lang="en-US" altLang="zh-CN" sz="2000" dirty="0">
                <a:solidFill>
                  <a:srgbClr val="000000"/>
                </a:solidFill>
                <a:latin typeface="Consolas" panose="020B0609020204030204" pitchFamily="49" charset="0"/>
              </a:rPr>
              <a:t>  &amp;</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00FF"/>
                </a:solidFill>
                <a:latin typeface="Consolas" panose="020B0609020204030204" pitchFamily="49" charset="0"/>
              </a:rPr>
              <a:t>int</a:t>
            </a:r>
            <a:r>
              <a:rPr lang="en-US" altLang="zh-CN" sz="2000" dirty="0">
                <a:solidFill>
                  <a:srgbClr val="000000"/>
                </a:solidFill>
                <a:latin typeface="Consolas" panose="020B0609020204030204" pitchFamily="49" charset="0"/>
              </a:rPr>
              <a:t> </a:t>
            </a:r>
            <a:r>
              <a:rPr lang="en-US" altLang="zh-CN" sz="2000" dirty="0" err="1">
                <a:solidFill>
                  <a:srgbClr val="001080"/>
                </a:solidFill>
                <a:latin typeface="Consolas" panose="020B0609020204030204" pitchFamily="49" charset="0"/>
              </a:rPr>
              <a:t>I</a:t>
            </a:r>
            <a:r>
              <a:rPr lang="en-US" altLang="zh-CN" sz="2000" dirty="0" err="1">
                <a:solidFill>
                  <a:srgbClr val="000000"/>
                </a:solidFill>
                <a:latin typeface="Consolas" panose="020B0609020204030204" pitchFamily="49" charset="0"/>
              </a:rPr>
              <a:t>,ElemType</a:t>
            </a:r>
            <a:r>
              <a:rPr lang="en-US" altLang="zh-CN" sz="2000" dirty="0">
                <a:solidFill>
                  <a:srgbClr val="000000"/>
                </a:solidFill>
                <a:latin typeface="Consolas" panose="020B0609020204030204" pitchFamily="49" charset="0"/>
              </a:rPr>
              <a:t> &amp;</a:t>
            </a:r>
            <a:r>
              <a:rPr lang="en-US" altLang="zh-CN" sz="2000" dirty="0">
                <a:solidFill>
                  <a:srgbClr val="001080"/>
                </a:solidFill>
                <a:latin typeface="Consolas" panose="020B0609020204030204" pitchFamily="49" charset="0"/>
              </a:rPr>
              <a:t>e</a:t>
            </a:r>
            <a:r>
              <a:rPr lang="en-US" altLang="zh-CN" sz="2000" dirty="0">
                <a:solidFill>
                  <a:srgbClr val="000000"/>
                </a:solidFill>
                <a:latin typeface="Consolas" panose="020B0609020204030204" pitchFamily="49" charset="0"/>
              </a:rPr>
              <a:t>) </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a:t>
            </a:r>
            <a:r>
              <a:rPr lang="en-US" altLang="zh-CN" sz="2000" dirty="0">
                <a:solidFill>
                  <a:srgbClr val="AF00DB"/>
                </a:solidFill>
                <a:latin typeface="Consolas" panose="020B0609020204030204" pitchFamily="49" charset="0"/>
              </a:rPr>
              <a:t>if</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i</a:t>
            </a:r>
            <a:r>
              <a:rPr lang="en-US" altLang="zh-CN" sz="2000" dirty="0">
                <a:solidFill>
                  <a:srgbClr val="000000"/>
                </a:solidFill>
                <a:latin typeface="Consolas" panose="020B0609020204030204" pitchFamily="49" charset="0"/>
              </a:rPr>
              <a:t>&lt;</a:t>
            </a:r>
            <a:r>
              <a:rPr lang="en-US" altLang="zh-CN" sz="2000" dirty="0">
                <a:solidFill>
                  <a:srgbClr val="098658"/>
                </a:solidFill>
                <a:latin typeface="Consolas" panose="020B0609020204030204" pitchFamily="49" charset="0"/>
              </a:rPr>
              <a:t>1</a:t>
            </a:r>
            <a:r>
              <a:rPr lang="en-US" altLang="zh-CN" sz="2000" dirty="0">
                <a:solidFill>
                  <a:srgbClr val="000000"/>
                </a:solidFill>
                <a:latin typeface="Consolas" panose="020B0609020204030204" pitchFamily="49" charset="0"/>
              </a:rPr>
              <a:t> ||</a:t>
            </a:r>
            <a:r>
              <a:rPr lang="en-US" altLang="zh-CN" sz="2000" dirty="0" err="1">
                <a:solidFill>
                  <a:srgbClr val="000000"/>
                </a:solidFill>
                <a:latin typeface="Consolas" panose="020B0609020204030204" pitchFamily="49" charset="0"/>
              </a:rPr>
              <a:t>i</a:t>
            </a:r>
            <a:r>
              <a:rPr lang="en-US" altLang="zh-CN" sz="2000" dirty="0">
                <a:solidFill>
                  <a:srgbClr val="000000"/>
                </a:solidFill>
                <a:latin typeface="Consolas" panose="020B0609020204030204" pitchFamily="49" charset="0"/>
              </a:rPr>
              <a:t>&gt;</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length</a:t>
            </a:r>
            <a:r>
              <a:rPr lang="en-US" altLang="zh-CN" sz="2000" dirty="0">
                <a:solidFill>
                  <a:srgbClr val="000000"/>
                </a:solidFill>
                <a:latin typeface="Consolas" panose="020B0609020204030204" pitchFamily="49" charset="0"/>
              </a:rPr>
              <a:t>) </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a:solidFill>
                  <a:srgbClr val="AF00DB"/>
                </a:solidFill>
                <a:latin typeface="Consolas" panose="020B0609020204030204" pitchFamily="49" charset="0"/>
              </a:rPr>
              <a:t>return</a:t>
            </a:r>
            <a:r>
              <a:rPr lang="en-US" altLang="zh-CN" sz="2000" dirty="0">
                <a:solidFill>
                  <a:srgbClr val="000000"/>
                </a:solidFill>
                <a:latin typeface="Consolas" panose="020B0609020204030204" pitchFamily="49" charset="0"/>
              </a:rPr>
              <a:t> ERROR;</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e=</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elem</a:t>
            </a:r>
            <a:r>
              <a:rPr lang="en-US" altLang="zh-CN" sz="2000" dirty="0">
                <a:solidFill>
                  <a:srgbClr val="000000"/>
                </a:solidFill>
                <a:latin typeface="Consolas" panose="020B0609020204030204" pitchFamily="49" charset="0"/>
              </a:rPr>
              <a:t>[i-</a:t>
            </a:r>
            <a:r>
              <a:rPr lang="en-US" altLang="zh-CN" sz="2000" dirty="0">
                <a:solidFill>
                  <a:srgbClr val="098658"/>
                </a:solidFill>
                <a:latin typeface="Consolas" panose="020B0609020204030204" pitchFamily="49" charset="0"/>
              </a:rPr>
              <a:t>1</a:t>
            </a:r>
            <a:r>
              <a:rPr lang="en-US" altLang="zh-CN" sz="2000" dirty="0">
                <a:solidFill>
                  <a:srgbClr val="000000"/>
                </a:solidFill>
                <a:latin typeface="Consolas" panose="020B0609020204030204" pitchFamily="49" charset="0"/>
              </a:rPr>
              <a:t>];</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a:solidFill>
                  <a:srgbClr val="AF00DB"/>
                </a:solidFill>
                <a:latin typeface="Consolas" panose="020B0609020204030204" pitchFamily="49" charset="0"/>
              </a:rPr>
              <a:t>for</a:t>
            </a:r>
            <a:r>
              <a:rPr lang="en-US" altLang="zh-CN" sz="2000" dirty="0">
                <a:solidFill>
                  <a:srgbClr val="000000"/>
                </a:solidFill>
                <a:latin typeface="Consolas" panose="020B0609020204030204" pitchFamily="49" charset="0"/>
              </a:rPr>
              <a:t>(j=</a:t>
            </a:r>
            <a:r>
              <a:rPr lang="en-US" altLang="zh-CN" sz="2000" dirty="0" err="1">
                <a:solidFill>
                  <a:srgbClr val="000000"/>
                </a:solidFill>
                <a:latin typeface="Consolas" panose="020B0609020204030204" pitchFamily="49" charset="0"/>
              </a:rPr>
              <a:t>i;j</a:t>
            </a:r>
            <a:r>
              <a:rPr lang="en-US" altLang="zh-CN" sz="2000" dirty="0">
                <a:solidFill>
                  <a:srgbClr val="000000"/>
                </a:solidFill>
                <a:latin typeface="Consolas" panose="020B0609020204030204" pitchFamily="49" charset="0"/>
              </a:rPr>
              <a:t>&lt;=</a:t>
            </a:r>
            <a:r>
              <a:rPr lang="en-US" altLang="zh-CN" sz="2000" dirty="0">
                <a:solidFill>
                  <a:srgbClr val="001080"/>
                </a:solidFill>
                <a:latin typeface="Consolas" panose="020B0609020204030204" pitchFamily="49" charset="0"/>
              </a:rPr>
              <a:t>L</a:t>
            </a:r>
            <a:r>
              <a:rPr lang="en-US" altLang="zh-CN" sz="2000" dirty="0">
                <a:solidFill>
                  <a:srgbClr val="000000"/>
                </a:solidFill>
                <a:latin typeface="Consolas" panose="020B0609020204030204" pitchFamily="49" charset="0"/>
              </a:rPr>
              <a:t>.</a:t>
            </a:r>
            <a:r>
              <a:rPr lang="en-US" altLang="zh-CN" sz="2000" dirty="0">
                <a:solidFill>
                  <a:srgbClr val="001080"/>
                </a:solidFill>
                <a:latin typeface="Consolas" panose="020B0609020204030204" pitchFamily="49" charset="0"/>
              </a:rPr>
              <a:t>length</a:t>
            </a:r>
            <a:r>
              <a:rPr lang="en-US" altLang="zh-CN" sz="2000" dirty="0">
                <a:solidFill>
                  <a:srgbClr val="000000"/>
                </a:solidFill>
                <a:latin typeface="Consolas" panose="020B0609020204030204" pitchFamily="49" charset="0"/>
              </a:rPr>
              <a:t>-</a:t>
            </a:r>
            <a:r>
              <a:rPr lang="en-US" altLang="zh-CN" sz="2000" dirty="0">
                <a:solidFill>
                  <a:srgbClr val="098658"/>
                </a:solidFill>
                <a:latin typeface="Consolas" panose="020B0609020204030204" pitchFamily="49" charset="0"/>
              </a:rPr>
              <a:t>1</a:t>
            </a:r>
            <a:r>
              <a:rPr lang="en-US" altLang="zh-CN" sz="2000" dirty="0">
                <a:solidFill>
                  <a:srgbClr val="000000"/>
                </a:solidFill>
                <a:latin typeface="Consolas" panose="020B0609020204030204" pitchFamily="49" charset="0"/>
              </a:rPr>
              <a:t>;j++)</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elem</a:t>
            </a:r>
            <a:r>
              <a:rPr lang="en-US" altLang="zh-CN" sz="2000" dirty="0">
                <a:solidFill>
                  <a:srgbClr val="000000"/>
                </a:solidFill>
                <a:latin typeface="Consolas" panose="020B0609020204030204" pitchFamily="49" charset="0"/>
              </a:rPr>
              <a:t>[j-</a:t>
            </a:r>
            <a:r>
              <a:rPr lang="en-US" altLang="zh-CN" sz="2000" dirty="0">
                <a:solidFill>
                  <a:srgbClr val="098658"/>
                </a:solidFill>
                <a:latin typeface="Consolas" panose="020B0609020204030204" pitchFamily="49" charset="0"/>
              </a:rPr>
              <a:t>1</a:t>
            </a:r>
            <a:r>
              <a:rPr lang="en-US" altLang="zh-CN" sz="2000" dirty="0">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elem</a:t>
            </a:r>
            <a:r>
              <a:rPr lang="en-US" altLang="zh-CN" sz="2000" dirty="0">
                <a:solidFill>
                  <a:srgbClr val="000000"/>
                </a:solidFill>
                <a:latin typeface="Consolas" panose="020B0609020204030204" pitchFamily="49" charset="0"/>
              </a:rPr>
              <a:t>[j];</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 </a:t>
            </a:r>
            <a:r>
              <a:rPr lang="en-US" altLang="zh-CN" sz="2000" dirty="0" err="1">
                <a:solidFill>
                  <a:srgbClr val="001080"/>
                </a:solidFill>
                <a:latin typeface="Consolas" panose="020B0609020204030204" pitchFamily="49" charset="0"/>
              </a:rPr>
              <a:t>L</a:t>
            </a:r>
            <a:r>
              <a:rPr lang="en-US" altLang="zh-CN" sz="2000" dirty="0" err="1">
                <a:solidFill>
                  <a:srgbClr val="000000"/>
                </a:solidFill>
                <a:latin typeface="Consolas" panose="020B0609020204030204" pitchFamily="49" charset="0"/>
              </a:rPr>
              <a:t>.</a:t>
            </a:r>
            <a:r>
              <a:rPr lang="en-US" altLang="zh-CN" sz="2000" dirty="0" err="1">
                <a:solidFill>
                  <a:srgbClr val="001080"/>
                </a:solidFill>
                <a:latin typeface="Consolas" panose="020B0609020204030204" pitchFamily="49" charset="0"/>
              </a:rPr>
              <a:t>length</a:t>
            </a:r>
            <a:r>
              <a:rPr lang="en-US" altLang="zh-CN" sz="2000" dirty="0">
                <a:solidFill>
                  <a:srgbClr val="000000"/>
                </a:solidFill>
                <a:latin typeface="Consolas" panose="020B0609020204030204" pitchFamily="49" charset="0"/>
              </a:rPr>
              <a:t>--;  </a:t>
            </a:r>
            <a:r>
              <a:rPr lang="en-US" altLang="zh-CN" sz="2000" dirty="0">
                <a:solidFill>
                  <a:srgbClr val="AF00DB"/>
                </a:solidFill>
                <a:latin typeface="Consolas" panose="020B0609020204030204" pitchFamily="49" charset="0"/>
              </a:rPr>
              <a:t>return</a:t>
            </a:r>
            <a:r>
              <a:rPr lang="en-US" altLang="zh-CN" sz="2000" dirty="0">
                <a:solidFill>
                  <a:srgbClr val="000000"/>
                </a:solidFill>
                <a:latin typeface="Consolas" panose="020B0609020204030204" pitchFamily="49" charset="0"/>
              </a:rPr>
              <a:t> OK;</a:t>
            </a:r>
          </a:p>
          <a:p>
            <a:pPr defTabSz="914400" eaLnBrk="0" fontAlgn="base" hangingPunct="0">
              <a:spcAft>
                <a:spcPct val="0"/>
              </a:spcAft>
              <a:buClr>
                <a:srgbClr val="3333CC"/>
              </a:buClr>
              <a:buFont typeface="Wingdings" panose="05000000000000000000" pitchFamily="2" charset="2"/>
              <a:buNone/>
            </a:pPr>
            <a:r>
              <a:rPr lang="en-US" altLang="zh-CN" sz="2000" dirty="0">
                <a:solidFill>
                  <a:srgbClr val="000000"/>
                </a:solidFill>
                <a:latin typeface="Consolas" panose="020B0609020204030204" pitchFamily="49" charset="0"/>
              </a:rPr>
              <a:t>}</a:t>
            </a:r>
          </a:p>
        </p:txBody>
      </p:sp>
      <p:sp>
        <p:nvSpPr>
          <p:cNvPr id="18" name="Text Box 51">
            <a:extLst>
              <a:ext uri="{FF2B5EF4-FFF2-40B4-BE49-F238E27FC236}">
                <a16:creationId xmlns:a16="http://schemas.microsoft.com/office/drawing/2014/main" id="{6CD590B3-CA7A-4B11-B547-55D826048B93}"/>
              </a:ext>
            </a:extLst>
          </p:cNvPr>
          <p:cNvSpPr txBox="1">
            <a:spLocks noChangeArrowheads="1"/>
          </p:cNvSpPr>
          <p:nvPr/>
        </p:nvSpPr>
        <p:spPr bwMode="auto">
          <a:xfrm>
            <a:off x="8392925" y="3783479"/>
            <a:ext cx="3582207" cy="2051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ts val="600"/>
              </a:spcAft>
              <a:buClrTx/>
              <a:buSzTx/>
              <a:buFontTx/>
              <a:buNone/>
            </a:pPr>
            <a:r>
              <a:rPr lang="zh-CN" altLang="en-US" sz="2000" b="1" dirty="0">
                <a:solidFill>
                  <a:srgbClr val="FF0000"/>
                </a:solidFill>
                <a:latin typeface="+mn-lt"/>
                <a:ea typeface="+mn-ea"/>
                <a:cs typeface="+mn-ea"/>
                <a:sym typeface="+mn-lt"/>
              </a:rPr>
              <a:t>算法的基本思想：</a:t>
            </a:r>
            <a:endParaRPr lang="en-US" altLang="zh-CN" sz="2000" b="1" dirty="0">
              <a:solidFill>
                <a:srgbClr val="FF0000"/>
              </a:solidFill>
              <a:latin typeface="+mn-lt"/>
              <a:ea typeface="+mn-ea"/>
              <a:cs typeface="+mn-ea"/>
              <a:sym typeface="+mn-lt"/>
            </a:endParaRPr>
          </a:p>
          <a:p>
            <a:pPr marL="342900" indent="-342900" defTabSz="914400" fontAlgn="base">
              <a:lnSpc>
                <a:spcPct val="130000"/>
              </a:lnSpc>
              <a:spcBef>
                <a:spcPct val="0"/>
              </a:spcBef>
              <a:spcAft>
                <a:spcPts val="300"/>
              </a:spcAft>
              <a:buClr>
                <a:srgbClr val="FF0000"/>
              </a:buClr>
              <a:buSzPct val="90000"/>
              <a:buFont typeface="Wingdings" panose="05000000000000000000" pitchFamily="2" charset="2"/>
              <a:buChar char="u"/>
            </a:pPr>
            <a:r>
              <a:rPr lang="zh-CN" altLang="en-US" sz="1800" dirty="0">
                <a:latin typeface="Times New Roman" panose="02020603050405020304" pitchFamily="18" charset="0"/>
                <a:ea typeface="微软雅黑" panose="020B0503020204020204" pitchFamily="34" charset="-122"/>
                <a:cs typeface="+mn-ea"/>
                <a:sym typeface="+mn-lt"/>
              </a:rPr>
              <a:t>判断删除元素的下标是否存在；</a:t>
            </a:r>
            <a:endParaRPr lang="en-US" altLang="zh-CN" sz="1800" dirty="0">
              <a:latin typeface="Times New Roman" panose="02020603050405020304" pitchFamily="18" charset="0"/>
              <a:ea typeface="微软雅黑" panose="020B0503020204020204" pitchFamily="34" charset="-122"/>
              <a:cs typeface="+mn-ea"/>
              <a:sym typeface="+mn-lt"/>
            </a:endParaRPr>
          </a:p>
          <a:p>
            <a:pPr marL="342900" indent="-342900" defTabSz="914400" fontAlgn="base">
              <a:lnSpc>
                <a:spcPct val="130000"/>
              </a:lnSpc>
              <a:spcBef>
                <a:spcPct val="0"/>
              </a:spcBef>
              <a:spcAft>
                <a:spcPts val="300"/>
              </a:spcAft>
              <a:buClr>
                <a:srgbClr val="FF0000"/>
              </a:buClr>
              <a:buSzPct val="90000"/>
              <a:buFont typeface="Wingdings" panose="05000000000000000000" pitchFamily="2" charset="2"/>
              <a:buChar char="u"/>
            </a:pPr>
            <a:r>
              <a:rPr lang="zh-CN" altLang="en-US" sz="1800" dirty="0">
                <a:latin typeface="Times New Roman" panose="02020603050405020304" pitchFamily="18" charset="0"/>
                <a:ea typeface="微软雅黑" panose="020B0503020204020204" pitchFamily="34" charset="-122"/>
                <a:cs typeface="+mn-ea"/>
                <a:sym typeface="+mn-lt"/>
              </a:rPr>
              <a:t>用一个</a:t>
            </a:r>
            <a:r>
              <a:rPr lang="en-US" altLang="zh-CN" sz="1800" dirty="0">
                <a:latin typeface="Times New Roman" panose="02020603050405020304" pitchFamily="18" charset="0"/>
                <a:ea typeface="微软雅黑" panose="020B0503020204020204" pitchFamily="34" charset="-122"/>
                <a:cs typeface="+mn-ea"/>
                <a:sym typeface="+mn-lt"/>
              </a:rPr>
              <a:t>for</a:t>
            </a:r>
            <a:r>
              <a:rPr lang="zh-CN" altLang="en-US" sz="1800" dirty="0">
                <a:latin typeface="Times New Roman" panose="02020603050405020304" pitchFamily="18" charset="0"/>
                <a:ea typeface="微软雅黑" panose="020B0503020204020204" pitchFamily="34" charset="-122"/>
                <a:cs typeface="+mn-ea"/>
                <a:sym typeface="+mn-lt"/>
              </a:rPr>
              <a:t>循环移动元素，移动元素下标范围为</a:t>
            </a:r>
            <a:r>
              <a:rPr lang="en-US" altLang="zh-CN" sz="1800" dirty="0" err="1">
                <a:latin typeface="Times New Roman" panose="02020603050405020304" pitchFamily="18" charset="0"/>
                <a:ea typeface="微软雅黑" panose="020B0503020204020204" pitchFamily="34" charset="-122"/>
                <a:cs typeface="+mn-ea"/>
                <a:sym typeface="+mn-lt"/>
              </a:rPr>
              <a:t>i</a:t>
            </a:r>
            <a:r>
              <a:rPr lang="zh-CN" altLang="en-US" sz="1800" dirty="0">
                <a:latin typeface="Times New Roman" panose="02020603050405020304" pitchFamily="18" charset="0"/>
                <a:ea typeface="微软雅黑" panose="020B0503020204020204" pitchFamily="34" charset="-122"/>
                <a:cs typeface="+mn-ea"/>
                <a:sym typeface="+mn-lt"/>
              </a:rPr>
              <a:t>到</a:t>
            </a:r>
            <a:r>
              <a:rPr lang="en-US" altLang="zh-CN" sz="1800" dirty="0">
                <a:latin typeface="Times New Roman" panose="02020603050405020304" pitchFamily="18" charset="0"/>
                <a:ea typeface="微软雅黑" panose="020B0503020204020204" pitchFamily="34" charset="-122"/>
                <a:cs typeface="+mn-ea"/>
                <a:sym typeface="+mn-lt"/>
              </a:rPr>
              <a:t>length-1</a:t>
            </a:r>
            <a:r>
              <a:rPr lang="zh-CN" altLang="en-US" sz="1800" dirty="0">
                <a:latin typeface="Times New Roman" panose="02020603050405020304" pitchFamily="18" charset="0"/>
                <a:ea typeface="微软雅黑" panose="020B0503020204020204" pitchFamily="34" charset="-122"/>
                <a:cs typeface="+mn-ea"/>
                <a:sym typeface="+mn-lt"/>
              </a:rPr>
              <a:t>；</a:t>
            </a:r>
            <a:endParaRPr lang="en-US" altLang="zh-CN" sz="1800" dirty="0">
              <a:latin typeface="Times New Roman" panose="02020603050405020304" pitchFamily="18" charset="0"/>
              <a:ea typeface="微软雅黑" panose="020B0503020204020204" pitchFamily="34" charset="-122"/>
              <a:cs typeface="+mn-ea"/>
              <a:sym typeface="+mn-lt"/>
            </a:endParaRPr>
          </a:p>
          <a:p>
            <a:pPr marL="342900" indent="-342900" defTabSz="914400" fontAlgn="base">
              <a:lnSpc>
                <a:spcPct val="130000"/>
              </a:lnSpc>
              <a:spcBef>
                <a:spcPct val="0"/>
              </a:spcBef>
              <a:spcAft>
                <a:spcPts val="300"/>
              </a:spcAft>
              <a:buClr>
                <a:srgbClr val="FF0000"/>
              </a:buClr>
              <a:buSzPct val="90000"/>
              <a:buFont typeface="Wingdings" panose="05000000000000000000" pitchFamily="2" charset="2"/>
              <a:buChar char="u"/>
            </a:pPr>
            <a:r>
              <a:rPr lang="zh-CN" altLang="en-US" sz="1800" dirty="0">
                <a:latin typeface="Times New Roman" panose="02020603050405020304" pitchFamily="18" charset="0"/>
                <a:ea typeface="微软雅黑" panose="020B0503020204020204" pitchFamily="34" charset="-122"/>
                <a:cs typeface="+mn-ea"/>
                <a:sym typeface="+mn-lt"/>
              </a:rPr>
              <a:t>修改表长为原表长减</a:t>
            </a:r>
            <a:r>
              <a:rPr lang="en-US" altLang="zh-CN" sz="1800" dirty="0">
                <a:latin typeface="Times New Roman" panose="02020603050405020304" pitchFamily="18" charset="0"/>
                <a:ea typeface="微软雅黑" panose="020B0503020204020204" pitchFamily="34" charset="-122"/>
                <a:cs typeface="+mn-ea"/>
                <a:sym typeface="+mn-lt"/>
              </a:rPr>
              <a:t>1</a:t>
            </a:r>
            <a:r>
              <a:rPr lang="zh-CN" altLang="en-US" sz="1800" dirty="0">
                <a:latin typeface="Times New Roman" panose="02020603050405020304" pitchFamily="18" charset="0"/>
                <a:ea typeface="微软雅黑" panose="020B0503020204020204" pitchFamily="34" charset="-122"/>
                <a:cs typeface="+mn-ea"/>
                <a:sym typeface="+mn-lt"/>
              </a:rPr>
              <a:t>。</a:t>
            </a:r>
          </a:p>
        </p:txBody>
      </p:sp>
      <p:sp>
        <p:nvSpPr>
          <p:cNvPr id="30" name="箭头: 右 29">
            <a:extLst>
              <a:ext uri="{FF2B5EF4-FFF2-40B4-BE49-F238E27FC236}">
                <a16:creationId xmlns:a16="http://schemas.microsoft.com/office/drawing/2014/main" id="{78A0AFC4-1921-40FC-BB41-1921B51846AE}"/>
              </a:ext>
            </a:extLst>
          </p:cNvPr>
          <p:cNvSpPr/>
          <p:nvPr/>
        </p:nvSpPr>
        <p:spPr>
          <a:xfrm>
            <a:off x="1611743" y="4322305"/>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箭头: 右 30">
            <a:extLst>
              <a:ext uri="{FF2B5EF4-FFF2-40B4-BE49-F238E27FC236}">
                <a16:creationId xmlns:a16="http://schemas.microsoft.com/office/drawing/2014/main" id="{9E00483A-90CA-4059-AFD6-F3D476DA3EFD}"/>
              </a:ext>
            </a:extLst>
          </p:cNvPr>
          <p:cNvSpPr/>
          <p:nvPr/>
        </p:nvSpPr>
        <p:spPr>
          <a:xfrm>
            <a:off x="1756125" y="5406913"/>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箭头: 右 31">
            <a:extLst>
              <a:ext uri="{FF2B5EF4-FFF2-40B4-BE49-F238E27FC236}">
                <a16:creationId xmlns:a16="http://schemas.microsoft.com/office/drawing/2014/main" id="{713F7F2E-6D3D-4049-9B01-DF64E031488E}"/>
              </a:ext>
            </a:extLst>
          </p:cNvPr>
          <p:cNvSpPr/>
          <p:nvPr/>
        </p:nvSpPr>
        <p:spPr>
          <a:xfrm>
            <a:off x="1755752" y="6146548"/>
            <a:ext cx="361473" cy="170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97596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xEl>
                                              <p:pRg st="1" end="1"/>
                                            </p:txEl>
                                          </p:spTgt>
                                        </p:tgtEl>
                                        <p:attrNameLst>
                                          <p:attrName>style.visibility</p:attrName>
                                        </p:attrNameLst>
                                      </p:cBhvr>
                                      <p:to>
                                        <p:strVal val="visible"/>
                                      </p:to>
                                    </p:set>
                                    <p:animEffect transition="in" filter="fade">
                                      <p:cBhvr>
                                        <p:cTn id="12" dur="500"/>
                                        <p:tgtEl>
                                          <p:spTgt spid="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30"/>
                                        </p:tgtEl>
                                      </p:cBhvr>
                                    </p:animEffect>
                                    <p:set>
                                      <p:cBhvr>
                                        <p:cTn id="22" dur="1" fill="hold">
                                          <p:stCondLst>
                                            <p:cond delay="499"/>
                                          </p:stCondLst>
                                        </p:cTn>
                                        <p:tgtEl>
                                          <p:spTgt spid="30"/>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Effect transition="in" filter="fade">
                                      <p:cBhvr>
                                        <p:cTn id="25" dur="500"/>
                                        <p:tgtEl>
                                          <p:spTgt spid="18">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31"/>
                                        </p:tgtEl>
                                      </p:cBhvr>
                                    </p:animEffect>
                                    <p:set>
                                      <p:cBhvr>
                                        <p:cTn id="35" dur="1" fill="hold">
                                          <p:stCondLst>
                                            <p:cond delay="499"/>
                                          </p:stCondLst>
                                        </p:cTn>
                                        <p:tgtEl>
                                          <p:spTgt spid="31"/>
                                        </p:tgtEl>
                                        <p:attrNameLst>
                                          <p:attrName>style.visibility</p:attrName>
                                        </p:attrNameLst>
                                      </p:cBhvr>
                                      <p:to>
                                        <p:strVal val="hidden"/>
                                      </p:to>
                                    </p:set>
                                  </p:childTnLst>
                                </p:cTn>
                              </p:par>
                              <p:par>
                                <p:cTn id="36" presetID="10" presetClass="entr" presetSubtype="0" fill="hold" nodeType="withEffect">
                                  <p:stCondLst>
                                    <p:cond delay="0"/>
                                  </p:stCondLst>
                                  <p:childTnLst>
                                    <p:set>
                                      <p:cBhvr>
                                        <p:cTn id="37" dur="1" fill="hold">
                                          <p:stCondLst>
                                            <p:cond delay="0"/>
                                          </p:stCondLst>
                                        </p:cTn>
                                        <p:tgtEl>
                                          <p:spTgt spid="18">
                                            <p:txEl>
                                              <p:pRg st="3" end="3"/>
                                            </p:txEl>
                                          </p:spTgt>
                                        </p:tgtEl>
                                        <p:attrNameLst>
                                          <p:attrName>style.visibility</p:attrName>
                                        </p:attrNameLst>
                                      </p:cBhvr>
                                      <p:to>
                                        <p:strVal val="visible"/>
                                      </p:to>
                                    </p:set>
                                    <p:animEffect transition="in" filter="fade">
                                      <p:cBhvr>
                                        <p:cTn id="38" dur="500"/>
                                        <p:tgtEl>
                                          <p:spTgt spid="18">
                                            <p:txEl>
                                              <p:pRg st="3" end="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32"/>
                                        </p:tgtEl>
                                      </p:cBhvr>
                                    </p:animEffect>
                                    <p:set>
                                      <p:cBhvr>
                                        <p:cTn id="48" dur="1" fill="hold">
                                          <p:stCondLst>
                                            <p:cond delay="499"/>
                                          </p:stCondLst>
                                        </p:cTn>
                                        <p:tgtEl>
                                          <p:spTgt spid="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0" grpId="0" animBg="1"/>
      <p:bldP spid="30" grpId="1" animBg="1"/>
      <p:bldP spid="31" grpId="0" animBg="1"/>
      <p:bldP spid="31" grpId="1" animBg="1"/>
      <p:bldP spid="32" grpId="0" animBg="1"/>
      <p:bldP spid="32"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组合 68">
            <a:extLst>
              <a:ext uri="{FF2B5EF4-FFF2-40B4-BE49-F238E27FC236}">
                <a16:creationId xmlns:a16="http://schemas.microsoft.com/office/drawing/2014/main" id="{4602E83C-EA02-4102-8015-AC68CD634434}"/>
              </a:ext>
            </a:extLst>
          </p:cNvPr>
          <p:cNvGrpSpPr/>
          <p:nvPr/>
        </p:nvGrpSpPr>
        <p:grpSpPr>
          <a:xfrm>
            <a:off x="2915676" y="4514646"/>
            <a:ext cx="6723350" cy="1497155"/>
            <a:chOff x="4669152" y="2204864"/>
            <a:chExt cx="2853697" cy="3161994"/>
          </a:xfrm>
        </p:grpSpPr>
        <p:sp>
          <p:nvSpPr>
            <p:cNvPr id="72" name="矩形: 剪去单角 71">
              <a:extLst>
                <a:ext uri="{FF2B5EF4-FFF2-40B4-BE49-F238E27FC236}">
                  <a16:creationId xmlns:a16="http://schemas.microsoft.com/office/drawing/2014/main" id="{2F55FCA8-5F91-46F1-B928-50CB818CF1B4}"/>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73" name="矩形 72">
              <a:extLst>
                <a:ext uri="{FF2B5EF4-FFF2-40B4-BE49-F238E27FC236}">
                  <a16:creationId xmlns:a16="http://schemas.microsoft.com/office/drawing/2014/main" id="{DDD7357F-8F32-484F-949F-7E7825F9065D}"/>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74" name="任意多边形: 形状 73">
              <a:extLst>
                <a:ext uri="{FF2B5EF4-FFF2-40B4-BE49-F238E27FC236}">
                  <a16:creationId xmlns:a16="http://schemas.microsoft.com/office/drawing/2014/main" id="{80FBA9D4-D881-4A19-A175-6A16BEBE0F70}"/>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9" name="Text Box 3">
            <a:extLst>
              <a:ext uri="{FF2B5EF4-FFF2-40B4-BE49-F238E27FC236}">
                <a16:creationId xmlns:a16="http://schemas.microsoft.com/office/drawing/2014/main" id="{6C7647C0-0563-4BA0-9296-70A5E6A0414E}"/>
              </a:ext>
            </a:extLst>
          </p:cNvPr>
          <p:cNvSpPr txBox="1">
            <a:spLocks noChangeArrowheads="1"/>
          </p:cNvSpPr>
          <p:nvPr/>
        </p:nvSpPr>
        <p:spPr bwMode="auto">
          <a:xfrm>
            <a:off x="3325737" y="2448472"/>
            <a:ext cx="4953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1800" i="0" u="none" strike="noStrike" kern="0" cap="none" spc="0" normalizeH="0" baseline="0" noProof="0" dirty="0">
                <a:ln>
                  <a:noFill/>
                </a:ln>
                <a:solidFill>
                  <a:srgbClr val="000000"/>
                </a:solidFill>
                <a:effectLst/>
                <a:uLnTx/>
                <a:uFillTx/>
                <a:latin typeface="+mn-lt"/>
                <a:ea typeface="+mn-ea"/>
                <a:cs typeface="+mn-ea"/>
                <a:sym typeface="+mn-lt"/>
              </a:rPr>
              <a:t>0      1                   i-2    i-1      </a:t>
            </a:r>
            <a:r>
              <a:rPr kumimoji="0" lang="en-US" altLang="zh-CN" sz="1800" i="0" u="none" strike="noStrike" kern="0" cap="none" spc="0" normalizeH="0" baseline="0" noProof="0" dirty="0" err="1">
                <a:ln>
                  <a:noFill/>
                </a:ln>
                <a:solidFill>
                  <a:srgbClr val="000000"/>
                </a:solidFill>
                <a:effectLst/>
                <a:uLnTx/>
                <a:uFillTx/>
                <a:latin typeface="+mn-lt"/>
                <a:ea typeface="+mn-ea"/>
                <a:cs typeface="+mn-ea"/>
                <a:sym typeface="+mn-lt"/>
              </a:rPr>
              <a:t>i</a:t>
            </a:r>
            <a:r>
              <a:rPr kumimoji="0" lang="en-US" altLang="zh-CN" sz="1800" i="0" u="none" strike="noStrike" kern="0" cap="none" spc="0" normalizeH="0" baseline="0" noProof="0" dirty="0">
                <a:ln>
                  <a:noFill/>
                </a:ln>
                <a:solidFill>
                  <a:srgbClr val="000000"/>
                </a:solidFill>
                <a:effectLst/>
                <a:uLnTx/>
                <a:uFillTx/>
                <a:latin typeface="+mn-lt"/>
                <a:ea typeface="+mn-ea"/>
                <a:cs typeface="+mn-ea"/>
                <a:sym typeface="+mn-lt"/>
              </a:rPr>
              <a:t>                   n-1</a:t>
            </a:r>
          </a:p>
        </p:txBody>
      </p:sp>
      <p:sp>
        <p:nvSpPr>
          <p:cNvPr id="44" name="Rectangle 4">
            <a:extLst>
              <a:ext uri="{FF2B5EF4-FFF2-40B4-BE49-F238E27FC236}">
                <a16:creationId xmlns:a16="http://schemas.microsoft.com/office/drawing/2014/main" id="{6A3D37CD-D7E0-4D94-ACF9-25D5E82546BB}"/>
              </a:ext>
            </a:extLst>
          </p:cNvPr>
          <p:cNvSpPr>
            <a:spLocks noChangeArrowheads="1"/>
          </p:cNvSpPr>
          <p:nvPr/>
        </p:nvSpPr>
        <p:spPr bwMode="auto">
          <a:xfrm>
            <a:off x="3290471" y="2086002"/>
            <a:ext cx="5157120" cy="420617"/>
          </a:xfrm>
          <a:prstGeom prst="rect">
            <a:avLst/>
          </a:prstGeom>
          <a:solidFill>
            <a:srgbClr val="FFFFFF"/>
          </a:solidFill>
          <a:ln w="9525">
            <a:solidFill>
              <a:srgbClr val="000000"/>
            </a:solidFill>
            <a:miter lim="800000"/>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1</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2</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zh-CN" altLang="en-US" sz="2000" b="1" i="0" u="none" strike="noStrike" kern="0" cap="none" spc="0" normalizeH="0" baseline="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i-1</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i</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i+1</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          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n     //        //</a:t>
            </a:r>
            <a:endPar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endParaRPr>
          </a:p>
        </p:txBody>
      </p:sp>
      <p:sp>
        <p:nvSpPr>
          <p:cNvPr id="45" name="Line 5">
            <a:extLst>
              <a:ext uri="{FF2B5EF4-FFF2-40B4-BE49-F238E27FC236}">
                <a16:creationId xmlns:a16="http://schemas.microsoft.com/office/drawing/2014/main" id="{5BCF0514-6AAC-46A8-BCF5-A9CFBA20EFE9}"/>
              </a:ext>
            </a:extLst>
          </p:cNvPr>
          <p:cNvSpPr>
            <a:spLocks noChangeShapeType="1"/>
          </p:cNvSpPr>
          <p:nvPr/>
        </p:nvSpPr>
        <p:spPr bwMode="auto">
          <a:xfrm>
            <a:off x="3747671"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dirty="0">
              <a:ln>
                <a:noFill/>
              </a:ln>
              <a:solidFill>
                <a:srgbClr val="000000"/>
              </a:solidFill>
              <a:effectLst/>
              <a:uLnTx/>
              <a:uFillTx/>
              <a:cs typeface="+mn-ea"/>
              <a:sym typeface="+mn-lt"/>
            </a:endParaRPr>
          </a:p>
        </p:txBody>
      </p:sp>
      <p:sp>
        <p:nvSpPr>
          <p:cNvPr id="46" name="Line 6">
            <a:extLst>
              <a:ext uri="{FF2B5EF4-FFF2-40B4-BE49-F238E27FC236}">
                <a16:creationId xmlns:a16="http://schemas.microsoft.com/office/drawing/2014/main" id="{D354D5F8-14BA-4F5C-B9F5-EF5D28F28BD7}"/>
              </a:ext>
            </a:extLst>
          </p:cNvPr>
          <p:cNvSpPr>
            <a:spLocks noChangeShapeType="1"/>
          </p:cNvSpPr>
          <p:nvPr/>
        </p:nvSpPr>
        <p:spPr bwMode="auto">
          <a:xfrm>
            <a:off x="4204871"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7" name="Line 7">
            <a:extLst>
              <a:ext uri="{FF2B5EF4-FFF2-40B4-BE49-F238E27FC236}">
                <a16:creationId xmlns:a16="http://schemas.microsoft.com/office/drawing/2014/main" id="{3C2C968D-A67D-45F4-8D6C-DA774BDE824C}"/>
              </a:ext>
            </a:extLst>
          </p:cNvPr>
          <p:cNvSpPr>
            <a:spLocks noChangeShapeType="1"/>
          </p:cNvSpPr>
          <p:nvPr/>
        </p:nvSpPr>
        <p:spPr bwMode="auto">
          <a:xfrm>
            <a:off x="4890671"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8" name="Line 8">
            <a:extLst>
              <a:ext uri="{FF2B5EF4-FFF2-40B4-BE49-F238E27FC236}">
                <a16:creationId xmlns:a16="http://schemas.microsoft.com/office/drawing/2014/main" id="{222EF728-CEB3-4879-9D6A-1EC8391E5424}"/>
              </a:ext>
            </a:extLst>
          </p:cNvPr>
          <p:cNvSpPr>
            <a:spLocks noChangeShapeType="1"/>
          </p:cNvSpPr>
          <p:nvPr/>
        </p:nvSpPr>
        <p:spPr bwMode="auto">
          <a:xfrm>
            <a:off x="5391669"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9" name="Line 9">
            <a:extLst>
              <a:ext uri="{FF2B5EF4-FFF2-40B4-BE49-F238E27FC236}">
                <a16:creationId xmlns:a16="http://schemas.microsoft.com/office/drawing/2014/main" id="{FC1D86E1-1209-4C8D-92EE-64DBE0DB8802}"/>
              </a:ext>
            </a:extLst>
          </p:cNvPr>
          <p:cNvSpPr>
            <a:spLocks noChangeShapeType="1"/>
          </p:cNvSpPr>
          <p:nvPr/>
        </p:nvSpPr>
        <p:spPr bwMode="auto">
          <a:xfrm>
            <a:off x="5888814" y="2114913"/>
            <a:ext cx="2" cy="390836"/>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0" name="Line 10">
            <a:extLst>
              <a:ext uri="{FF2B5EF4-FFF2-40B4-BE49-F238E27FC236}">
                <a16:creationId xmlns:a16="http://schemas.microsoft.com/office/drawing/2014/main" id="{79A9D0E5-48AF-4F99-87B7-30F793F8FA87}"/>
              </a:ext>
            </a:extLst>
          </p:cNvPr>
          <p:cNvSpPr>
            <a:spLocks noChangeShapeType="1"/>
          </p:cNvSpPr>
          <p:nvPr/>
        </p:nvSpPr>
        <p:spPr bwMode="auto">
          <a:xfrm>
            <a:off x="6418555"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1" name="Line 11">
            <a:extLst>
              <a:ext uri="{FF2B5EF4-FFF2-40B4-BE49-F238E27FC236}">
                <a16:creationId xmlns:a16="http://schemas.microsoft.com/office/drawing/2014/main" id="{EE4F4D7E-7F5C-42FE-91AB-8278EDC95BFD}"/>
              </a:ext>
            </a:extLst>
          </p:cNvPr>
          <p:cNvSpPr>
            <a:spLocks noChangeShapeType="1"/>
          </p:cNvSpPr>
          <p:nvPr/>
        </p:nvSpPr>
        <p:spPr bwMode="auto">
          <a:xfrm>
            <a:off x="6831846"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2" name="Line 12">
            <a:extLst>
              <a:ext uri="{FF2B5EF4-FFF2-40B4-BE49-F238E27FC236}">
                <a16:creationId xmlns:a16="http://schemas.microsoft.com/office/drawing/2014/main" id="{2629B844-DCAE-4CDA-8B42-39611D5966EA}"/>
              </a:ext>
            </a:extLst>
          </p:cNvPr>
          <p:cNvSpPr>
            <a:spLocks noChangeShapeType="1"/>
          </p:cNvSpPr>
          <p:nvPr/>
        </p:nvSpPr>
        <p:spPr bwMode="auto">
          <a:xfrm>
            <a:off x="7223506"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3" name="Line 13">
            <a:extLst>
              <a:ext uri="{FF2B5EF4-FFF2-40B4-BE49-F238E27FC236}">
                <a16:creationId xmlns:a16="http://schemas.microsoft.com/office/drawing/2014/main" id="{F6E58847-8459-46FC-9C0A-16C9E0AC7B2B}"/>
              </a:ext>
            </a:extLst>
          </p:cNvPr>
          <p:cNvSpPr>
            <a:spLocks noChangeShapeType="1"/>
          </p:cNvSpPr>
          <p:nvPr/>
        </p:nvSpPr>
        <p:spPr bwMode="auto">
          <a:xfrm flipH="1">
            <a:off x="7655534" y="2104997"/>
            <a:ext cx="1" cy="390429"/>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4" name="Line 14">
            <a:extLst>
              <a:ext uri="{FF2B5EF4-FFF2-40B4-BE49-F238E27FC236}">
                <a16:creationId xmlns:a16="http://schemas.microsoft.com/office/drawing/2014/main" id="{CD3E264B-F2CA-4803-9951-C0B1F863167B}"/>
              </a:ext>
            </a:extLst>
          </p:cNvPr>
          <p:cNvSpPr>
            <a:spLocks noChangeShapeType="1"/>
          </p:cNvSpPr>
          <p:nvPr/>
        </p:nvSpPr>
        <p:spPr bwMode="auto">
          <a:xfrm>
            <a:off x="8014871" y="2086002"/>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grpSp>
        <p:nvGrpSpPr>
          <p:cNvPr id="2" name="组合 1">
            <a:extLst>
              <a:ext uri="{FF2B5EF4-FFF2-40B4-BE49-F238E27FC236}">
                <a16:creationId xmlns:a16="http://schemas.microsoft.com/office/drawing/2014/main" id="{F5EEE519-3338-443B-8F51-CEACEB32D860}"/>
              </a:ext>
            </a:extLst>
          </p:cNvPr>
          <p:cNvGrpSpPr/>
          <p:nvPr/>
        </p:nvGrpSpPr>
        <p:grpSpPr>
          <a:xfrm>
            <a:off x="3290471" y="3000853"/>
            <a:ext cx="5157119" cy="420617"/>
            <a:chOff x="3130672" y="3417199"/>
            <a:chExt cx="5157119" cy="420617"/>
          </a:xfrm>
        </p:grpSpPr>
        <p:sp>
          <p:nvSpPr>
            <p:cNvPr id="55" name="Rectangle 15">
              <a:extLst>
                <a:ext uri="{FF2B5EF4-FFF2-40B4-BE49-F238E27FC236}">
                  <a16:creationId xmlns:a16="http://schemas.microsoft.com/office/drawing/2014/main" id="{1ECD71B8-3E12-482C-A28C-D206FF7F88FD}"/>
                </a:ext>
              </a:extLst>
            </p:cNvPr>
            <p:cNvSpPr>
              <a:spLocks noChangeArrowheads="1"/>
            </p:cNvSpPr>
            <p:nvPr/>
          </p:nvSpPr>
          <p:spPr bwMode="auto">
            <a:xfrm>
              <a:off x="3130672" y="3417199"/>
              <a:ext cx="5157119" cy="420617"/>
            </a:xfrm>
            <a:prstGeom prst="rect">
              <a:avLst/>
            </a:prstGeom>
            <a:solidFill>
              <a:srgbClr val="FFFFFF"/>
            </a:solidFill>
            <a:ln w="9525">
              <a:solidFill>
                <a:srgbClr val="000000"/>
              </a:solidFill>
              <a:miter lim="800000"/>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1</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2</a:t>
              </a:r>
              <a:r>
                <a:rPr kumimoji="0" lang="zh-CN" altLang="en-US" sz="2000" b="1" i="0" u="none" strike="noStrike" kern="0" cap="none" spc="0" normalizeH="0" baseline="-25000" noProof="0" dirty="0">
                  <a:ln>
                    <a:noFill/>
                  </a:ln>
                  <a:solidFill>
                    <a:srgbClr val="000000"/>
                  </a:solidFill>
                  <a:effectLst/>
                  <a:uLnTx/>
                  <a:uFillTx/>
                  <a:latin typeface="+mn-lt"/>
                  <a:ea typeface="+mn-ea"/>
                  <a:cs typeface="+mn-ea"/>
                  <a:sym typeface="+mn-lt"/>
                </a:rPr>
                <a:t>　</a:t>
              </a:r>
              <a:r>
                <a:rPr kumimoji="0" lang="zh-CN" altLang="en-US" sz="2000" b="1" i="0" u="none" strike="noStrike" kern="0" cap="none" spc="0" normalizeH="0" baseline="0" noProof="0" dirty="0">
                  <a:ln>
                    <a:noFill/>
                  </a:ln>
                  <a:solidFill>
                    <a:srgbClr val="000000"/>
                  </a:solidFill>
                  <a:effectLst/>
                  <a:uLnTx/>
                  <a:uFillTx/>
                  <a:latin typeface="+mn-lt"/>
                  <a:ea typeface="+mn-ea"/>
                  <a:cs typeface="+mn-ea"/>
                  <a:sym typeface="+mn-lt"/>
                </a:rPr>
                <a:t>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i-1    </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i+1</a:t>
              </a:r>
              <a:r>
                <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rPr>
                <a:t>  …           a</a:t>
              </a:r>
              <a:r>
                <a:rPr kumimoji="0" lang="en-US" altLang="zh-CN" sz="2000" b="1" i="0" u="none" strike="noStrike" kern="0" cap="none" spc="0" normalizeH="0" baseline="-25000" noProof="0" dirty="0">
                  <a:ln>
                    <a:noFill/>
                  </a:ln>
                  <a:solidFill>
                    <a:srgbClr val="000000"/>
                  </a:solidFill>
                  <a:effectLst/>
                  <a:uLnTx/>
                  <a:uFillTx/>
                  <a:latin typeface="+mn-lt"/>
                  <a:ea typeface="+mn-ea"/>
                  <a:cs typeface="+mn-ea"/>
                  <a:sym typeface="+mn-lt"/>
                </a:rPr>
                <a:t>n      //       //      //</a:t>
              </a:r>
              <a:endParaRPr kumimoji="0" lang="en-US" altLang="zh-CN" sz="2000" b="1" i="0" u="none" strike="noStrike" kern="0" cap="none" spc="0" normalizeH="0" baseline="0" noProof="0" dirty="0">
                <a:ln>
                  <a:noFill/>
                </a:ln>
                <a:solidFill>
                  <a:srgbClr val="000000"/>
                </a:solidFill>
                <a:effectLst/>
                <a:uLnTx/>
                <a:uFillTx/>
                <a:latin typeface="+mn-lt"/>
                <a:ea typeface="+mn-ea"/>
                <a:cs typeface="+mn-ea"/>
                <a:sym typeface="+mn-lt"/>
              </a:endParaRPr>
            </a:p>
          </p:txBody>
        </p:sp>
        <p:sp>
          <p:nvSpPr>
            <p:cNvPr id="56" name="Line 16">
              <a:extLst>
                <a:ext uri="{FF2B5EF4-FFF2-40B4-BE49-F238E27FC236}">
                  <a16:creationId xmlns:a16="http://schemas.microsoft.com/office/drawing/2014/main" id="{E51DCDEF-47C1-451C-BE5E-C319379350EE}"/>
                </a:ext>
              </a:extLst>
            </p:cNvPr>
            <p:cNvSpPr>
              <a:spLocks noChangeShapeType="1"/>
            </p:cNvSpPr>
            <p:nvPr/>
          </p:nvSpPr>
          <p:spPr bwMode="auto">
            <a:xfrm>
              <a:off x="3587873"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7" name="Line 17">
              <a:extLst>
                <a:ext uri="{FF2B5EF4-FFF2-40B4-BE49-F238E27FC236}">
                  <a16:creationId xmlns:a16="http://schemas.microsoft.com/office/drawing/2014/main" id="{3AB73621-B78C-43DD-B3A2-EC5CAD421DD0}"/>
                </a:ext>
              </a:extLst>
            </p:cNvPr>
            <p:cNvSpPr>
              <a:spLocks noChangeShapeType="1"/>
            </p:cNvSpPr>
            <p:nvPr/>
          </p:nvSpPr>
          <p:spPr bwMode="auto">
            <a:xfrm>
              <a:off x="4045073"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8" name="Line 18">
              <a:extLst>
                <a:ext uri="{FF2B5EF4-FFF2-40B4-BE49-F238E27FC236}">
                  <a16:creationId xmlns:a16="http://schemas.microsoft.com/office/drawing/2014/main" id="{15F0CDFB-8172-4FFE-8AE5-1FF6D1EA4B3E}"/>
                </a:ext>
              </a:extLst>
            </p:cNvPr>
            <p:cNvSpPr>
              <a:spLocks noChangeShapeType="1"/>
            </p:cNvSpPr>
            <p:nvPr/>
          </p:nvSpPr>
          <p:spPr bwMode="auto">
            <a:xfrm>
              <a:off x="4730873"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9" name="Line 19">
              <a:extLst>
                <a:ext uri="{FF2B5EF4-FFF2-40B4-BE49-F238E27FC236}">
                  <a16:creationId xmlns:a16="http://schemas.microsoft.com/office/drawing/2014/main" id="{DD9B1D5B-85FC-4D81-A1C3-0B6FF7AF987C}"/>
                </a:ext>
              </a:extLst>
            </p:cNvPr>
            <p:cNvSpPr>
              <a:spLocks noChangeShapeType="1"/>
            </p:cNvSpPr>
            <p:nvPr/>
          </p:nvSpPr>
          <p:spPr bwMode="auto">
            <a:xfrm>
              <a:off x="5231870"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0" name="Line 20">
              <a:extLst>
                <a:ext uri="{FF2B5EF4-FFF2-40B4-BE49-F238E27FC236}">
                  <a16:creationId xmlns:a16="http://schemas.microsoft.com/office/drawing/2014/main" id="{6AC12F97-EDA4-4E4E-81D6-F87C261C85D0}"/>
                </a:ext>
              </a:extLst>
            </p:cNvPr>
            <p:cNvSpPr>
              <a:spLocks noChangeShapeType="1"/>
            </p:cNvSpPr>
            <p:nvPr/>
          </p:nvSpPr>
          <p:spPr bwMode="auto">
            <a:xfrm>
              <a:off x="6258756"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1" name="Line 21">
              <a:extLst>
                <a:ext uri="{FF2B5EF4-FFF2-40B4-BE49-F238E27FC236}">
                  <a16:creationId xmlns:a16="http://schemas.microsoft.com/office/drawing/2014/main" id="{BFB876C7-DED6-4A94-A541-6C439471CB3F}"/>
                </a:ext>
              </a:extLst>
            </p:cNvPr>
            <p:cNvSpPr>
              <a:spLocks noChangeShapeType="1"/>
            </p:cNvSpPr>
            <p:nvPr/>
          </p:nvSpPr>
          <p:spPr bwMode="auto">
            <a:xfrm>
              <a:off x="6667990"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2" name="Line 22">
              <a:extLst>
                <a:ext uri="{FF2B5EF4-FFF2-40B4-BE49-F238E27FC236}">
                  <a16:creationId xmlns:a16="http://schemas.microsoft.com/office/drawing/2014/main" id="{0610692B-9E5D-4DA7-8765-591556AE88AB}"/>
                </a:ext>
              </a:extLst>
            </p:cNvPr>
            <p:cNvSpPr>
              <a:spLocks noChangeShapeType="1"/>
            </p:cNvSpPr>
            <p:nvPr/>
          </p:nvSpPr>
          <p:spPr bwMode="auto">
            <a:xfrm>
              <a:off x="7063708"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3" name="Line 23">
              <a:extLst>
                <a:ext uri="{FF2B5EF4-FFF2-40B4-BE49-F238E27FC236}">
                  <a16:creationId xmlns:a16="http://schemas.microsoft.com/office/drawing/2014/main" id="{3C915CC7-6E4F-4A72-B1AB-EB49902592C1}"/>
                </a:ext>
              </a:extLst>
            </p:cNvPr>
            <p:cNvSpPr>
              <a:spLocks noChangeShapeType="1"/>
            </p:cNvSpPr>
            <p:nvPr/>
          </p:nvSpPr>
          <p:spPr bwMode="auto">
            <a:xfrm>
              <a:off x="7397873" y="3417199"/>
              <a:ext cx="0" cy="41646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4" name="Line 24">
              <a:extLst>
                <a:ext uri="{FF2B5EF4-FFF2-40B4-BE49-F238E27FC236}">
                  <a16:creationId xmlns:a16="http://schemas.microsoft.com/office/drawing/2014/main" id="{73E37F35-25B4-4768-8E2A-D0B965E88B97}"/>
                </a:ext>
              </a:extLst>
            </p:cNvPr>
            <p:cNvSpPr>
              <a:spLocks noChangeShapeType="1"/>
            </p:cNvSpPr>
            <p:nvPr/>
          </p:nvSpPr>
          <p:spPr bwMode="auto">
            <a:xfrm>
              <a:off x="7855073"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5" name="Line 25">
              <a:extLst>
                <a:ext uri="{FF2B5EF4-FFF2-40B4-BE49-F238E27FC236}">
                  <a16:creationId xmlns:a16="http://schemas.microsoft.com/office/drawing/2014/main" id="{0E9CBA1F-931A-4637-9F4C-D57F53D3ECBC}"/>
                </a:ext>
              </a:extLst>
            </p:cNvPr>
            <p:cNvSpPr>
              <a:spLocks noChangeShapeType="1"/>
            </p:cNvSpPr>
            <p:nvPr/>
          </p:nvSpPr>
          <p:spPr bwMode="auto">
            <a:xfrm>
              <a:off x="5723513" y="3417199"/>
              <a:ext cx="0" cy="4206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grpSp>
      <mc:AlternateContent xmlns:mc="http://schemas.openxmlformats.org/markup-compatibility/2006" xmlns:a14="http://schemas.microsoft.com/office/drawing/2010/main">
        <mc:Choice Requires="a14">
          <p:sp>
            <p:nvSpPr>
              <p:cNvPr id="67" name="文本框 29">
                <a:extLst>
                  <a:ext uri="{FF2B5EF4-FFF2-40B4-BE49-F238E27FC236}">
                    <a16:creationId xmlns:a16="http://schemas.microsoft.com/office/drawing/2014/main" id="{9621D617-3644-4853-8B74-501093C6591B}"/>
                  </a:ext>
                </a:extLst>
              </p:cNvPr>
              <p:cNvSpPr txBox="1">
                <a:spLocks noChangeArrowheads="1"/>
              </p:cNvSpPr>
              <p:nvPr/>
            </p:nvSpPr>
            <p:spPr bwMode="auto">
              <a:xfrm>
                <a:off x="3122515" y="4664663"/>
                <a:ext cx="6800596" cy="114159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1800" dirty="0">
                    <a:solidFill>
                      <a:srgbClr val="000000"/>
                    </a:solidFill>
                    <a:latin typeface="+mn-lt"/>
                    <a:ea typeface="+mn-ea"/>
                    <a:cs typeface="+mn-ea"/>
                    <a:sym typeface="+mn-lt"/>
                  </a:rPr>
                  <a:t>假定</a:t>
                </a:r>
                <a:r>
                  <a:rPr lang="en-US" altLang="zh-CN" sz="1800" dirty="0">
                    <a:solidFill>
                      <a:srgbClr val="000000"/>
                    </a:solidFill>
                    <a:latin typeface="+mn-lt"/>
                    <a:ea typeface="+mn-ea"/>
                    <a:cs typeface="+mn-ea"/>
                    <a:sym typeface="+mn-lt"/>
                  </a:rPr>
                  <a:t>q</a:t>
                </a:r>
                <a:r>
                  <a:rPr lang="en-US" altLang="zh-CN" sz="1800" baseline="-25000" dirty="0">
                    <a:solidFill>
                      <a:srgbClr val="000000"/>
                    </a:solidFill>
                    <a:latin typeface="+mn-lt"/>
                    <a:ea typeface="+mn-ea"/>
                    <a:cs typeface="+mn-ea"/>
                    <a:sym typeface="+mn-lt"/>
                  </a:rPr>
                  <a:t>i</a:t>
                </a:r>
                <a:r>
                  <a:rPr lang="zh-CN" altLang="en-US" sz="1800" dirty="0">
                    <a:solidFill>
                      <a:srgbClr val="000000"/>
                    </a:solidFill>
                    <a:latin typeface="+mn-lt"/>
                    <a:ea typeface="+mn-ea"/>
                    <a:cs typeface="+mn-ea"/>
                    <a:sym typeface="+mn-lt"/>
                  </a:rPr>
                  <a:t>是在各位置删除元素的概率，且：</a:t>
                </a:r>
                <a:r>
                  <a:rPr lang="en-US" altLang="zh-CN" sz="1800" dirty="0">
                    <a:solidFill>
                      <a:srgbClr val="000000"/>
                    </a:solidFill>
                    <a:latin typeface="+mn-lt"/>
                    <a:ea typeface="+mn-ea"/>
                    <a:cs typeface="+mn-ea"/>
                    <a:sym typeface="+mn-lt"/>
                  </a:rPr>
                  <a:t>q</a:t>
                </a:r>
                <a:r>
                  <a:rPr lang="en-US" altLang="zh-CN" sz="1800" baseline="-25000" dirty="0">
                    <a:solidFill>
                      <a:srgbClr val="000000"/>
                    </a:solidFill>
                    <a:latin typeface="+mn-lt"/>
                    <a:ea typeface="+mn-ea"/>
                    <a:cs typeface="+mn-ea"/>
                    <a:sym typeface="+mn-lt"/>
                  </a:rPr>
                  <a:t>1 </a:t>
                </a:r>
                <a:r>
                  <a:rPr lang="en-US" altLang="zh-CN" sz="1800" dirty="0">
                    <a:solidFill>
                      <a:srgbClr val="000000"/>
                    </a:solidFill>
                    <a:latin typeface="+mn-lt"/>
                    <a:ea typeface="+mn-ea"/>
                    <a:cs typeface="+mn-ea"/>
                    <a:sym typeface="+mn-lt"/>
                  </a:rPr>
                  <a:t>= q</a:t>
                </a:r>
                <a:r>
                  <a:rPr lang="en-US" altLang="zh-CN" sz="1800" baseline="-25000" dirty="0">
                    <a:solidFill>
                      <a:srgbClr val="000000"/>
                    </a:solidFill>
                    <a:latin typeface="+mn-lt"/>
                    <a:ea typeface="+mn-ea"/>
                    <a:cs typeface="+mn-ea"/>
                    <a:sym typeface="+mn-lt"/>
                  </a:rPr>
                  <a:t>2 </a:t>
                </a:r>
                <a:r>
                  <a:rPr lang="en-US" altLang="zh-CN" sz="1800" dirty="0">
                    <a:solidFill>
                      <a:srgbClr val="000000"/>
                    </a:solidFill>
                    <a:latin typeface="+mn-lt"/>
                    <a:ea typeface="+mn-ea"/>
                    <a:cs typeface="+mn-ea"/>
                    <a:sym typeface="+mn-lt"/>
                  </a:rPr>
                  <a:t>= ... = </a:t>
                </a:r>
                <a:r>
                  <a:rPr lang="en-US" altLang="zh-CN" sz="1800" dirty="0" err="1">
                    <a:solidFill>
                      <a:srgbClr val="000000"/>
                    </a:solidFill>
                    <a:latin typeface="+mn-lt"/>
                    <a:ea typeface="+mn-ea"/>
                    <a:cs typeface="+mn-ea"/>
                    <a:sym typeface="+mn-lt"/>
                  </a:rPr>
                  <a:t>q</a:t>
                </a:r>
                <a:r>
                  <a:rPr lang="en-US" altLang="zh-CN" sz="1800" baseline="-25000" dirty="0" err="1">
                    <a:solidFill>
                      <a:srgbClr val="000000"/>
                    </a:solidFill>
                    <a:latin typeface="+mn-lt"/>
                    <a:ea typeface="+mn-ea"/>
                    <a:cs typeface="+mn-ea"/>
                    <a:sym typeface="+mn-lt"/>
                  </a:rPr>
                  <a:t>n</a:t>
                </a:r>
                <a:r>
                  <a:rPr lang="en-US" altLang="zh-CN" sz="1800" baseline="-250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 1/n </a:t>
                </a:r>
              </a:p>
              <a:p>
                <a:pPr defTabSz="914400" fontAlgn="base">
                  <a:lnSpc>
                    <a:spcPct val="130000"/>
                  </a:lnSpc>
                  <a:spcBef>
                    <a:spcPct val="0"/>
                  </a:spcBef>
                  <a:spcAft>
                    <a:spcPct val="0"/>
                  </a:spcAft>
                </a:pPr>
                <a:r>
                  <a:rPr lang="zh-CN" altLang="en-US" sz="1800" dirty="0">
                    <a:solidFill>
                      <a:srgbClr val="000000"/>
                    </a:solidFill>
                    <a:latin typeface="+mn-lt"/>
                    <a:ea typeface="+mn-ea"/>
                    <a:cs typeface="+mn-ea"/>
                    <a:sym typeface="+mn-lt"/>
                  </a:rPr>
                  <a:t>则删除一个元素时移动元素的平均值是</a:t>
                </a:r>
                <a:r>
                  <a:rPr lang="en-US" altLang="zh-CN" sz="1800" dirty="0">
                    <a:solidFill>
                      <a:srgbClr val="000000"/>
                    </a:solidFill>
                    <a:latin typeface="+mn-lt"/>
                    <a:ea typeface="+mn-ea"/>
                    <a:cs typeface="+mn-ea"/>
                    <a:sym typeface="+mn-lt"/>
                  </a:rPr>
                  <a:t>:</a:t>
                </a:r>
              </a:p>
              <a:p>
                <a:pPr defTabSz="914400" fontAlgn="base">
                  <a:lnSpc>
                    <a:spcPct val="130000"/>
                  </a:lnSpc>
                  <a:spcBef>
                    <a:spcPct val="0"/>
                  </a:spcBef>
                  <a:spcAft>
                    <a:spcPct val="0"/>
                  </a:spcAft>
                </a:pPr>
                <a:r>
                  <a:rPr lang="en-US" altLang="zh-CN" sz="1800" dirty="0" err="1">
                    <a:solidFill>
                      <a:srgbClr val="000000"/>
                    </a:solidFill>
                    <a:latin typeface="+mn-lt"/>
                    <a:ea typeface="+mn-ea"/>
                    <a:cs typeface="+mn-ea"/>
                    <a:sym typeface="+mn-lt"/>
                  </a:rPr>
                  <a:t>E</a:t>
                </a:r>
                <a:r>
                  <a:rPr lang="en-US" altLang="zh-CN" sz="1800" baseline="-25000" dirty="0" err="1">
                    <a:solidFill>
                      <a:srgbClr val="000000"/>
                    </a:solidFill>
                    <a:latin typeface="+mn-lt"/>
                    <a:ea typeface="+mn-ea"/>
                    <a:cs typeface="+mn-ea"/>
                    <a:sym typeface="+mn-lt"/>
                  </a:rPr>
                  <a:t>dl</a:t>
                </a:r>
                <a:r>
                  <a:rPr lang="en-US" altLang="zh-CN" sz="1800" dirty="0">
                    <a:solidFill>
                      <a:srgbClr val="000000"/>
                    </a:solidFill>
                    <a:latin typeface="+mn-lt"/>
                    <a:ea typeface="+mn-ea"/>
                    <a:cs typeface="+mn-ea"/>
                    <a:sym typeface="+mn-lt"/>
                  </a:rPr>
                  <a:t>= </a:t>
                </a:r>
                <a14:m>
                  <m:oMath xmlns:m="http://schemas.openxmlformats.org/officeDocument/2006/math">
                    <m:nary>
                      <m:naryPr>
                        <m:chr m:val="∑"/>
                        <m:ctrlPr>
                          <a:rPr lang="en-US" altLang="zh-CN" sz="1800" i="1" dirty="0" smtClean="0">
                            <a:solidFill>
                              <a:srgbClr val="000000"/>
                            </a:solidFill>
                            <a:latin typeface="Cambria Math" panose="02040503050406030204" pitchFamily="18" charset="0"/>
                            <a:ea typeface="+mn-ea"/>
                            <a:cs typeface="+mn-ea"/>
                            <a:sym typeface="+mn-lt"/>
                          </a:rPr>
                        </m:ctrlPr>
                      </m:naryPr>
                      <m:sub>
                        <m:r>
                          <m:rPr>
                            <m:brk m:alnAt="23"/>
                          </m:rPr>
                          <a:rPr lang="en-US" altLang="zh-CN" sz="1800" b="0" i="1" dirty="0" smtClean="0">
                            <a:solidFill>
                              <a:srgbClr val="000000"/>
                            </a:solidFill>
                            <a:latin typeface="Cambria Math" panose="02040503050406030204" pitchFamily="18" charset="0"/>
                            <a:ea typeface="+mn-ea"/>
                            <a:cs typeface="+mn-ea"/>
                            <a:sym typeface="+mn-lt"/>
                          </a:rPr>
                          <m:t>𝑖</m:t>
                        </m:r>
                        <m:r>
                          <a:rPr lang="en-US" altLang="zh-CN" sz="1800" b="0" i="1" dirty="0" smtClean="0">
                            <a:solidFill>
                              <a:srgbClr val="000000"/>
                            </a:solidFill>
                            <a:latin typeface="Cambria Math" panose="02040503050406030204" pitchFamily="18" charset="0"/>
                            <a:ea typeface="+mn-ea"/>
                            <a:cs typeface="+mn-ea"/>
                            <a:sym typeface="+mn-lt"/>
                          </a:rPr>
                          <m:t>=1</m:t>
                        </m:r>
                      </m:sub>
                      <m:sup>
                        <m:r>
                          <a:rPr lang="en-US" altLang="zh-CN" sz="1800" b="0" i="1" dirty="0" smtClean="0">
                            <a:solidFill>
                              <a:srgbClr val="000000"/>
                            </a:solidFill>
                            <a:latin typeface="Cambria Math" panose="02040503050406030204" pitchFamily="18" charset="0"/>
                            <a:ea typeface="+mn-ea"/>
                            <a:cs typeface="+mn-ea"/>
                            <a:sym typeface="+mn-lt"/>
                          </a:rPr>
                          <m:t>𝑛</m:t>
                        </m:r>
                      </m:sup>
                      <m:e>
                        <m:r>
                          <m:rPr>
                            <m:nor/>
                          </m:rPr>
                          <a:rPr lang="en-US" altLang="zh-CN" sz="1800" dirty="0">
                            <a:solidFill>
                              <a:srgbClr val="000000"/>
                            </a:solidFill>
                            <a:latin typeface="+mn-lt"/>
                            <a:ea typeface="+mn-ea"/>
                            <a:cs typeface="+mn-ea"/>
                            <a:sym typeface="+mn-lt"/>
                          </a:rPr>
                          <m:t>q</m:t>
                        </m:r>
                        <m:r>
                          <m:rPr>
                            <m:nor/>
                          </m:rPr>
                          <a:rPr lang="en-US" altLang="zh-CN" sz="1800" baseline="-25000" dirty="0">
                            <a:solidFill>
                              <a:srgbClr val="000000"/>
                            </a:solidFill>
                            <a:latin typeface="+mn-lt"/>
                            <a:ea typeface="+mn-ea"/>
                            <a:cs typeface="+mn-ea"/>
                            <a:sym typeface="+mn-lt"/>
                          </a:rPr>
                          <m:t>i</m:t>
                        </m:r>
                        <m:r>
                          <m:rPr>
                            <m:nor/>
                          </m:rPr>
                          <a:rPr lang="en-US" altLang="zh-CN" sz="1800" dirty="0">
                            <a:solidFill>
                              <a:srgbClr val="000000"/>
                            </a:solidFill>
                            <a:latin typeface="+mn-lt"/>
                            <a:ea typeface="+mn-ea"/>
                            <a:cs typeface="+mn-ea"/>
                            <a:sym typeface="+mn-lt"/>
                          </a:rPr>
                          <m:t>(</m:t>
                        </m:r>
                        <m:r>
                          <m:rPr>
                            <m:nor/>
                          </m:rPr>
                          <a:rPr lang="en-US" altLang="zh-CN" sz="1800" dirty="0">
                            <a:solidFill>
                              <a:srgbClr val="000000"/>
                            </a:solidFill>
                            <a:latin typeface="+mn-lt"/>
                            <a:ea typeface="+mn-ea"/>
                            <a:cs typeface="+mn-ea"/>
                            <a:sym typeface="+mn-lt"/>
                          </a:rPr>
                          <m:t>n</m:t>
                        </m:r>
                        <m:r>
                          <m:rPr>
                            <m:nor/>
                          </m:rPr>
                          <a:rPr lang="en-US" altLang="zh-CN" sz="1800" dirty="0">
                            <a:solidFill>
                              <a:srgbClr val="000000"/>
                            </a:solidFill>
                            <a:latin typeface="+mn-lt"/>
                            <a:ea typeface="+mn-ea"/>
                            <a:cs typeface="+mn-ea"/>
                            <a:sym typeface="+mn-lt"/>
                          </a:rPr>
                          <m:t>−</m:t>
                        </m:r>
                        <m:r>
                          <m:rPr>
                            <m:nor/>
                          </m:rPr>
                          <a:rPr lang="en-US" altLang="zh-CN" sz="1800" dirty="0">
                            <a:solidFill>
                              <a:srgbClr val="000000"/>
                            </a:solidFill>
                            <a:latin typeface="+mn-lt"/>
                            <a:ea typeface="+mn-ea"/>
                            <a:cs typeface="+mn-ea"/>
                            <a:sym typeface="+mn-lt"/>
                          </a:rPr>
                          <m:t>i</m:t>
                        </m:r>
                        <m:r>
                          <m:rPr>
                            <m:nor/>
                          </m:rPr>
                          <a:rPr lang="en-US" altLang="zh-CN" sz="1800" dirty="0">
                            <a:solidFill>
                              <a:srgbClr val="000000"/>
                            </a:solidFill>
                            <a:latin typeface="+mn-lt"/>
                            <a:ea typeface="+mn-ea"/>
                            <a:cs typeface="+mn-ea"/>
                            <a:sym typeface="+mn-lt"/>
                          </a:rPr>
                          <m:t>) = 1/</m:t>
                        </m:r>
                        <m:r>
                          <m:rPr>
                            <m:nor/>
                          </m:rPr>
                          <a:rPr lang="en-US" altLang="zh-CN" sz="1800" dirty="0">
                            <a:solidFill>
                              <a:srgbClr val="000000"/>
                            </a:solidFill>
                            <a:latin typeface="+mn-lt"/>
                            <a:ea typeface="+mn-ea"/>
                            <a:cs typeface="+mn-ea"/>
                            <a:sym typeface="+mn-lt"/>
                          </a:rPr>
                          <m:t>n</m:t>
                        </m:r>
                        <m:r>
                          <m:rPr>
                            <m:nor/>
                          </m:rPr>
                          <a:rPr lang="en-US" altLang="zh-CN" sz="1800" dirty="0">
                            <a:solidFill>
                              <a:srgbClr val="000000"/>
                            </a:solidFill>
                            <a:latin typeface="+mn-lt"/>
                            <a:ea typeface="+mn-ea"/>
                            <a:cs typeface="+mn-ea"/>
                            <a:sym typeface="+mn-lt"/>
                          </a:rPr>
                          <m:t>∗((</m:t>
                        </m:r>
                        <m:r>
                          <m:rPr>
                            <m:nor/>
                          </m:rPr>
                          <a:rPr lang="en-US" altLang="zh-CN" sz="1800" dirty="0">
                            <a:solidFill>
                              <a:srgbClr val="000000"/>
                            </a:solidFill>
                            <a:latin typeface="+mn-lt"/>
                            <a:ea typeface="+mn-ea"/>
                            <a:cs typeface="+mn-ea"/>
                            <a:sym typeface="+mn-lt"/>
                          </a:rPr>
                          <m:t>n</m:t>
                        </m:r>
                        <m:r>
                          <m:rPr>
                            <m:nor/>
                          </m:rPr>
                          <a:rPr lang="en-US" altLang="zh-CN" sz="1800" dirty="0">
                            <a:solidFill>
                              <a:srgbClr val="000000"/>
                            </a:solidFill>
                            <a:latin typeface="+mn-lt"/>
                            <a:ea typeface="+mn-ea"/>
                            <a:cs typeface="+mn-ea"/>
                            <a:sym typeface="+mn-lt"/>
                          </a:rPr>
                          <m:t>−1)+...+1+0) = (</m:t>
                        </m:r>
                        <m:r>
                          <m:rPr>
                            <m:nor/>
                          </m:rPr>
                          <a:rPr lang="en-US" altLang="zh-CN" sz="1800" dirty="0">
                            <a:solidFill>
                              <a:srgbClr val="000000"/>
                            </a:solidFill>
                            <a:latin typeface="+mn-lt"/>
                            <a:ea typeface="+mn-ea"/>
                            <a:cs typeface="+mn-ea"/>
                            <a:sym typeface="+mn-lt"/>
                          </a:rPr>
                          <m:t>n</m:t>
                        </m:r>
                        <m:r>
                          <m:rPr>
                            <m:nor/>
                          </m:rPr>
                          <a:rPr lang="en-US" altLang="zh-CN" sz="1800" dirty="0">
                            <a:solidFill>
                              <a:srgbClr val="000000"/>
                            </a:solidFill>
                            <a:latin typeface="+mn-lt"/>
                            <a:ea typeface="+mn-ea"/>
                            <a:cs typeface="+mn-ea"/>
                            <a:sym typeface="+mn-lt"/>
                          </a:rPr>
                          <m:t>−1)/2</m:t>
                        </m:r>
                      </m:e>
                    </m:nary>
                  </m:oMath>
                </a14:m>
                <a:endParaRPr lang="en-US" altLang="zh-CN" sz="1800" dirty="0">
                  <a:solidFill>
                    <a:srgbClr val="000000"/>
                  </a:solidFill>
                  <a:latin typeface="+mn-lt"/>
                  <a:ea typeface="+mn-ea"/>
                  <a:cs typeface="+mn-ea"/>
                  <a:sym typeface="+mn-lt"/>
                </a:endParaRPr>
              </a:p>
            </p:txBody>
          </p:sp>
        </mc:Choice>
        <mc:Fallback xmlns="">
          <p:sp>
            <p:nvSpPr>
              <p:cNvPr id="67" name="文本框 29">
                <a:extLst>
                  <a:ext uri="{FF2B5EF4-FFF2-40B4-BE49-F238E27FC236}">
                    <a16:creationId xmlns:a16="http://schemas.microsoft.com/office/drawing/2014/main" id="{9621D617-3644-4853-8B74-501093C6591B}"/>
                  </a:ext>
                </a:extLst>
              </p:cNvPr>
              <p:cNvSpPr txBox="1">
                <a:spLocks noRot="1" noChangeAspect="1" noMove="1" noResize="1" noEditPoints="1" noAdjustHandles="1" noChangeArrowheads="1" noChangeShapeType="1" noTextEdit="1"/>
              </p:cNvSpPr>
              <p:nvPr/>
            </p:nvSpPr>
            <p:spPr bwMode="auto">
              <a:xfrm>
                <a:off x="3122515" y="4664663"/>
                <a:ext cx="6800596" cy="1141595"/>
              </a:xfrm>
              <a:prstGeom prst="rect">
                <a:avLst/>
              </a:prstGeom>
              <a:blipFill>
                <a:blip r:embed="rId2"/>
                <a:stretch>
                  <a:fillRect l="-717" b="-5989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68" name="文本框 67">
            <a:extLst>
              <a:ext uri="{FF2B5EF4-FFF2-40B4-BE49-F238E27FC236}">
                <a16:creationId xmlns:a16="http://schemas.microsoft.com/office/drawing/2014/main" id="{68DC1DFD-138E-4396-9578-79B03178B88E}"/>
              </a:ext>
            </a:extLst>
          </p:cNvPr>
          <p:cNvSpPr txBox="1"/>
          <p:nvPr/>
        </p:nvSpPr>
        <p:spPr>
          <a:xfrm>
            <a:off x="1678977" y="194829"/>
            <a:ext cx="6754809"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70" name="Rectangle 2">
            <a:extLst>
              <a:ext uri="{FF2B5EF4-FFF2-40B4-BE49-F238E27FC236}">
                <a16:creationId xmlns:a16="http://schemas.microsoft.com/office/drawing/2014/main" id="{8E2C8F09-B037-4596-8EDC-31475267C889}"/>
              </a:ext>
            </a:extLst>
          </p:cNvPr>
          <p:cNvSpPr>
            <a:spLocks noChangeArrowheads="1"/>
          </p:cNvSpPr>
          <p:nvPr/>
        </p:nvSpPr>
        <p:spPr bwMode="auto">
          <a:xfrm>
            <a:off x="3496438" y="3580603"/>
            <a:ext cx="4773748" cy="934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spcAft>
                <a:spcPct val="0"/>
              </a:spcAft>
              <a:buClrTx/>
              <a:buSzTx/>
              <a:buFontTx/>
              <a:buNone/>
            </a:pPr>
            <a:r>
              <a:rPr lang="zh-CN" altLang="en-US" sz="1800" dirty="0">
                <a:solidFill>
                  <a:srgbClr val="000000"/>
                </a:solidFill>
                <a:latin typeface="+mn-lt"/>
                <a:ea typeface="+mn-ea"/>
                <a:cs typeface="+mn-ea"/>
                <a:sym typeface="+mn-lt"/>
              </a:rPr>
              <a:t>被删除元素位置 ： </a:t>
            </a:r>
            <a:r>
              <a:rPr lang="en-US" altLang="zh-CN" sz="1800" dirty="0" err="1">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 =  1       2      3 ...  </a:t>
            </a:r>
            <a:r>
              <a:rPr lang="en-US" altLang="zh-CN" sz="1800" dirty="0" err="1">
                <a:solidFill>
                  <a:srgbClr val="333399"/>
                </a:solidFill>
                <a:latin typeface="+mn-lt"/>
                <a:ea typeface="+mn-ea"/>
                <a:cs typeface="+mn-ea"/>
                <a:sym typeface="+mn-lt"/>
              </a:rPr>
              <a:t>i</a:t>
            </a:r>
            <a:r>
              <a:rPr lang="en-US" altLang="zh-CN" sz="1800" dirty="0">
                <a:solidFill>
                  <a:srgbClr val="333399"/>
                </a:solidFill>
                <a:latin typeface="+mn-lt"/>
                <a:ea typeface="+mn-ea"/>
                <a:cs typeface="+mn-ea"/>
                <a:sym typeface="+mn-lt"/>
              </a:rPr>
              <a:t> </a:t>
            </a:r>
            <a:r>
              <a:rPr lang="en-US" altLang="zh-CN" sz="1800" dirty="0">
                <a:solidFill>
                  <a:srgbClr val="000000"/>
                </a:solidFill>
                <a:latin typeface="+mn-lt"/>
                <a:ea typeface="+mn-ea"/>
                <a:cs typeface="+mn-ea"/>
                <a:sym typeface="+mn-lt"/>
              </a:rPr>
              <a:t>  ...   n </a:t>
            </a:r>
          </a:p>
          <a:p>
            <a:pPr defTabSz="914400" fontAlgn="base">
              <a:spcAft>
                <a:spcPct val="0"/>
              </a:spcAft>
              <a:buClrTx/>
              <a:buSzTx/>
              <a:buFontTx/>
              <a:buNone/>
            </a:pPr>
            <a:r>
              <a:rPr lang="en-US" altLang="zh-CN" sz="18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需移动元素个数 </a:t>
            </a:r>
            <a:r>
              <a:rPr lang="en-US" altLang="zh-CN" sz="1800" dirty="0">
                <a:solidFill>
                  <a:srgbClr val="000000"/>
                </a:solidFill>
                <a:latin typeface="+mn-lt"/>
                <a:ea typeface="+mn-ea"/>
                <a:cs typeface="+mn-ea"/>
                <a:sym typeface="+mn-lt"/>
              </a:rPr>
              <a:t>=   n-1        n-2    ...</a:t>
            </a:r>
            <a:r>
              <a:rPr lang="en-US" altLang="zh-CN" sz="1800" dirty="0">
                <a:solidFill>
                  <a:srgbClr val="333399"/>
                </a:solidFill>
                <a:latin typeface="+mn-lt"/>
                <a:ea typeface="+mn-ea"/>
                <a:cs typeface="+mn-ea"/>
                <a:sym typeface="+mn-lt"/>
              </a:rPr>
              <a:t>   n-</a:t>
            </a:r>
            <a:r>
              <a:rPr lang="en-US" altLang="zh-CN" sz="1800" dirty="0" err="1">
                <a:solidFill>
                  <a:srgbClr val="333399"/>
                </a:solidFill>
                <a:latin typeface="+mn-lt"/>
                <a:ea typeface="+mn-ea"/>
                <a:cs typeface="+mn-ea"/>
                <a:sym typeface="+mn-lt"/>
              </a:rPr>
              <a:t>i</a:t>
            </a:r>
            <a:r>
              <a:rPr lang="en-US" altLang="zh-CN" sz="1800" dirty="0">
                <a:solidFill>
                  <a:srgbClr val="000000"/>
                </a:solidFill>
                <a:latin typeface="+mn-lt"/>
                <a:ea typeface="+mn-ea"/>
                <a:cs typeface="+mn-ea"/>
                <a:sym typeface="+mn-lt"/>
              </a:rPr>
              <a:t> ...   0</a:t>
            </a:r>
          </a:p>
        </p:txBody>
      </p:sp>
      <p:sp>
        <p:nvSpPr>
          <p:cNvPr id="71" name="文本框 70">
            <a:extLst>
              <a:ext uri="{FF2B5EF4-FFF2-40B4-BE49-F238E27FC236}">
                <a16:creationId xmlns:a16="http://schemas.microsoft.com/office/drawing/2014/main" id="{00C8F7C0-D4DF-4646-B592-29BB877F108E}"/>
              </a:ext>
            </a:extLst>
          </p:cNvPr>
          <p:cNvSpPr txBox="1"/>
          <p:nvPr/>
        </p:nvSpPr>
        <p:spPr>
          <a:xfrm>
            <a:off x="5883312" y="1698677"/>
            <a:ext cx="1737614" cy="461665"/>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cs typeface="+mn-ea"/>
                <a:sym typeface="+mn-lt"/>
              </a:rPr>
              <a:t>←  ←   ←</a:t>
            </a:r>
          </a:p>
        </p:txBody>
      </p:sp>
    </p:spTree>
    <p:extLst>
      <p:ext uri="{BB962C8B-B14F-4D97-AF65-F5344CB8AC3E}">
        <p14:creationId xmlns:p14="http://schemas.microsoft.com/office/powerpoint/2010/main" val="3712930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7"/>
                                        </p:tgtEl>
                                        <p:attrNameLst>
                                          <p:attrName>style.visibility</p:attrName>
                                        </p:attrNameLst>
                                      </p:cBhvr>
                                      <p:to>
                                        <p:strVal val="visible"/>
                                      </p:to>
                                    </p:set>
                                    <p:animEffect transition="in" filter="wipe(left)">
                                      <p:cBhvr>
                                        <p:cTn id="10"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ea typeface="微软雅黑" panose="020B0503020204020204" pitchFamily="34" charset="-122"/>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8" name="组合 27"/>
          <p:cNvGrpSpPr/>
          <p:nvPr/>
        </p:nvGrpSpPr>
        <p:grpSpPr>
          <a:xfrm>
            <a:off x="2077498" y="1925562"/>
            <a:ext cx="3600598" cy="3871926"/>
            <a:chOff x="4669152" y="2204864"/>
            <a:chExt cx="2853697" cy="3161994"/>
          </a:xfrm>
        </p:grpSpPr>
        <p:sp>
          <p:nvSpPr>
            <p:cNvPr id="29" name="矩形: 剪去单角 28"/>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30" name="矩形 29"/>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31" name="任意多边形: 形状 30"/>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sp>
        <p:nvSpPr>
          <p:cNvPr id="14" name="TextBox 1210"/>
          <p:cNvSpPr/>
          <p:nvPr/>
        </p:nvSpPr>
        <p:spPr>
          <a:xfrm>
            <a:off x="3528011" y="2344000"/>
            <a:ext cx="651460" cy="377026"/>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none" lIns="68580" tIns="34290" rIns="68580" bIns="34290">
            <a:spAutoFit/>
          </a:bodyPr>
          <a:lstStyle/>
          <a:p>
            <a:pPr algn="ctr" defTabSz="685800"/>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优点</a:t>
            </a:r>
          </a:p>
        </p:txBody>
      </p:sp>
      <p:sp>
        <p:nvSpPr>
          <p:cNvPr id="4" name="文本框 8"/>
          <p:cNvSpPr txBox="1"/>
          <p:nvPr/>
        </p:nvSpPr>
        <p:spPr>
          <a:xfrm>
            <a:off x="2360026" y="2791564"/>
            <a:ext cx="3035537" cy="255467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(1) </a:t>
            </a:r>
            <a:r>
              <a:rPr lang="zh-CN" altLang="en-US" dirty="0">
                <a:solidFill>
                  <a:srgbClr val="000000"/>
                </a:solidFill>
                <a:cs typeface="+mn-ea"/>
                <a:sym typeface="+mn-lt"/>
              </a:rPr>
              <a:t>是一种</a:t>
            </a:r>
            <a:r>
              <a:rPr lang="zh-CN" altLang="en-US" dirty="0">
                <a:solidFill>
                  <a:srgbClr val="C00000"/>
                </a:solidFill>
                <a:cs typeface="+mn-ea"/>
                <a:sym typeface="+mn-lt"/>
              </a:rPr>
              <a:t>随机存取</a:t>
            </a:r>
            <a:r>
              <a:rPr lang="zh-CN" altLang="en-US" dirty="0">
                <a:solidFill>
                  <a:srgbClr val="000000"/>
                </a:solidFill>
                <a:cs typeface="+mn-ea"/>
                <a:sym typeface="+mn-lt"/>
              </a:rPr>
              <a:t>结构，存取任何元素的时间是一个</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常数，速度快；</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(2) </a:t>
            </a:r>
            <a:r>
              <a:rPr lang="zh-CN" altLang="en-US" dirty="0">
                <a:solidFill>
                  <a:srgbClr val="000000"/>
                </a:solidFill>
                <a:cs typeface="+mn-ea"/>
                <a:sym typeface="+mn-lt"/>
              </a:rPr>
              <a:t>结构简单，逻辑上相邻的元素在物理上也是</a:t>
            </a:r>
            <a:r>
              <a:rPr lang="zh-CN" altLang="en-US" dirty="0">
                <a:solidFill>
                  <a:srgbClr val="C00000"/>
                </a:solidFill>
                <a:cs typeface="+mn-ea"/>
                <a:sym typeface="+mn-lt"/>
              </a:rPr>
              <a:t>相邻</a:t>
            </a:r>
            <a:r>
              <a:rPr lang="zh-CN" altLang="en-US" dirty="0">
                <a:solidFill>
                  <a:srgbClr val="000000"/>
                </a:solidFill>
                <a:cs typeface="+mn-ea"/>
                <a:sym typeface="+mn-lt"/>
              </a:rPr>
              <a:t>的；</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(3) </a:t>
            </a:r>
            <a:r>
              <a:rPr lang="zh-CN" altLang="en-US" dirty="0">
                <a:solidFill>
                  <a:srgbClr val="000000"/>
                </a:solidFill>
                <a:cs typeface="+mn-ea"/>
                <a:sym typeface="+mn-lt"/>
              </a:rPr>
              <a:t>不使用指针，节省存储空间。</a:t>
            </a:r>
          </a:p>
        </p:txBody>
      </p:sp>
      <p:grpSp>
        <p:nvGrpSpPr>
          <p:cNvPr id="32" name="组合 31"/>
          <p:cNvGrpSpPr/>
          <p:nvPr/>
        </p:nvGrpSpPr>
        <p:grpSpPr>
          <a:xfrm>
            <a:off x="6096000" y="1948735"/>
            <a:ext cx="3697704" cy="3871926"/>
            <a:chOff x="247577" y="3140968"/>
            <a:chExt cx="2501994" cy="2772295"/>
          </a:xfrm>
        </p:grpSpPr>
        <p:sp>
          <p:nvSpPr>
            <p:cNvPr id="33" name="矩形: 剪去单角 32"/>
            <p:cNvSpPr/>
            <p:nvPr/>
          </p:nvSpPr>
          <p:spPr>
            <a:xfrm>
              <a:off x="247577" y="3140968"/>
              <a:ext cx="2501992" cy="2772295"/>
            </a:xfrm>
            <a:prstGeom prst="snip1Rect">
              <a:avLst>
                <a:gd name="adj" fmla="val 29383"/>
              </a:avLst>
            </a:prstGeom>
            <a:noFill/>
            <a:ln w="3175">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34" name="矩形 33"/>
            <p:cNvSpPr/>
            <p:nvPr/>
          </p:nvSpPr>
          <p:spPr>
            <a:xfrm>
              <a:off x="247578" y="5805263"/>
              <a:ext cx="2501992" cy="108000"/>
            </a:xfrm>
            <a:prstGeom prst="rect">
              <a:avLst/>
            </a:prstGeom>
            <a:solidFill>
              <a:schemeClr val="tx1">
                <a:lumMod val="60000"/>
                <a:lumOff val="40000"/>
              </a:schemeClr>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35" name="任意多边形: 形状 34"/>
            <p:cNvSpPr/>
            <p:nvPr/>
          </p:nvSpPr>
          <p:spPr bwMode="auto">
            <a:xfrm>
              <a:off x="2118329" y="3140968"/>
              <a:ext cx="631242" cy="631242"/>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tx1">
                <a:lumMod val="60000"/>
                <a:lumOff val="40000"/>
              </a:schemeClr>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ko-KR" sz="2000" b="1" dirty="0">
                <a:solidFill>
                  <a:schemeClr val="bg1"/>
                </a:solidFill>
              </a:endParaRPr>
            </a:p>
          </p:txBody>
        </p:sp>
      </p:grpSp>
      <p:sp>
        <p:nvSpPr>
          <p:cNvPr id="7" name="TextBox 1210"/>
          <p:cNvSpPr/>
          <p:nvPr/>
        </p:nvSpPr>
        <p:spPr>
          <a:xfrm>
            <a:off x="7619120" y="2344000"/>
            <a:ext cx="651460" cy="344635"/>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none" lIns="68580" tIns="34290" rIns="68580" bIns="34290">
            <a:spAutoFit/>
          </a:bodyPr>
          <a:lstStyle/>
          <a:p>
            <a:pPr algn="ctr" defTabSz="685800"/>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缺点</a:t>
            </a:r>
          </a:p>
        </p:txBody>
      </p:sp>
      <p:sp>
        <p:nvSpPr>
          <p:cNvPr id="8" name="文本框 8"/>
          <p:cNvSpPr txBox="1"/>
          <p:nvPr/>
        </p:nvSpPr>
        <p:spPr>
          <a:xfrm>
            <a:off x="6078272" y="2814130"/>
            <a:ext cx="3646572" cy="2914965"/>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defTabSz="914400" fontAlgn="base">
              <a:lnSpc>
                <a:spcPct val="130000"/>
              </a:lnSpc>
              <a:spcBef>
                <a:spcPct val="0"/>
              </a:spcBef>
              <a:spcAft>
                <a:spcPct val="0"/>
              </a:spcAft>
              <a:buClrTx/>
              <a:buSzTx/>
              <a:buFontTx/>
              <a:buNone/>
            </a:pPr>
            <a:r>
              <a:rPr lang="en-US" altLang="zh-CN" dirty="0">
                <a:solidFill>
                  <a:srgbClr val="000000"/>
                </a:solidFill>
                <a:cs typeface="+mn-ea"/>
                <a:sym typeface="+mn-lt"/>
              </a:rPr>
              <a:t>       (1) </a:t>
            </a:r>
            <a:r>
              <a:rPr lang="zh-CN" altLang="en-US" dirty="0">
                <a:solidFill>
                  <a:srgbClr val="C00000"/>
                </a:solidFill>
                <a:cs typeface="+mn-ea"/>
                <a:sym typeface="+mn-lt"/>
              </a:rPr>
              <a:t>插入和删除</a:t>
            </a:r>
            <a:r>
              <a:rPr lang="zh-CN" altLang="en-US" dirty="0">
                <a:solidFill>
                  <a:srgbClr val="000000"/>
                </a:solidFill>
                <a:cs typeface="+mn-ea"/>
                <a:sym typeface="+mn-lt"/>
              </a:rPr>
              <a:t>元素要移动大量元素，消耗大量时间；</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(2) </a:t>
            </a:r>
            <a:r>
              <a:rPr lang="zh-CN" altLang="en-US" dirty="0">
                <a:solidFill>
                  <a:srgbClr val="000000"/>
                </a:solidFill>
                <a:cs typeface="+mn-ea"/>
                <a:sym typeface="+mn-lt"/>
              </a:rPr>
              <a:t>需要一个连续的存储空间；</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solidFill>
                  <a:srgbClr val="000000"/>
                </a:solidFill>
                <a:cs typeface="+mn-ea"/>
                <a:sym typeface="+mn-lt"/>
              </a:rPr>
              <a:t>(3) </a:t>
            </a:r>
            <a:r>
              <a:rPr lang="zh-CN" altLang="en-US" dirty="0">
                <a:solidFill>
                  <a:srgbClr val="000000"/>
                </a:solidFill>
                <a:cs typeface="+mn-ea"/>
                <a:sym typeface="+mn-lt"/>
              </a:rPr>
              <a:t>插入元素可能发生“溢出”；</a:t>
            </a:r>
          </a:p>
          <a:p>
            <a:pPr defTabSz="914400" fontAlgn="base">
              <a:lnSpc>
                <a:spcPct val="130000"/>
              </a:lnSpc>
              <a:spcBef>
                <a:spcPct val="0"/>
              </a:spcBef>
              <a:spcAft>
                <a:spcPct val="0"/>
              </a:spcAft>
              <a:buClrTx/>
              <a:buSzTx/>
              <a:buFontTx/>
              <a:buNone/>
            </a:pPr>
            <a:r>
              <a:rPr lang="zh-CN" altLang="en-US" dirty="0">
                <a:solidFill>
                  <a:srgbClr val="000000"/>
                </a:solidFill>
                <a:cs typeface="+mn-ea"/>
                <a:sym typeface="+mn-lt"/>
              </a:rPr>
              <a:t>       </a:t>
            </a:r>
            <a:r>
              <a:rPr lang="en-US" altLang="zh-CN" dirty="0">
                <a:cs typeface="+mn-ea"/>
                <a:sym typeface="+mn-lt"/>
              </a:rPr>
              <a:t>(4) </a:t>
            </a:r>
            <a:r>
              <a:rPr lang="zh-CN" altLang="en-US" dirty="0">
                <a:cs typeface="+mn-ea"/>
                <a:sym typeface="+mn-lt"/>
              </a:rPr>
              <a:t>自</a:t>
            </a:r>
            <a:r>
              <a:rPr lang="zh-CN" altLang="en-US" dirty="0">
                <a:solidFill>
                  <a:srgbClr val="000000"/>
                </a:solidFill>
                <a:cs typeface="+mn-ea"/>
                <a:sym typeface="+mn-lt"/>
              </a:rPr>
              <a:t>由区中的存储空间不能被其它数据占用（共享）。</a:t>
            </a:r>
          </a:p>
          <a:p>
            <a:pPr algn="ctr">
              <a:lnSpc>
                <a:spcPct val="130000"/>
              </a:lnSpc>
              <a:spcBef>
                <a:spcPct val="0"/>
              </a:spcBef>
              <a:buNone/>
            </a:pPr>
            <a:endParaRPr kumimoji="1" lang="zh-CN" altLang="en-US" spc="-15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endParaRPr>
          </a:p>
          <a:p>
            <a:pPr algn="ctr">
              <a:lnSpc>
                <a:spcPct val="130000"/>
              </a:lnSpc>
              <a:spcBef>
                <a:spcPct val="0"/>
              </a:spcBef>
              <a:buNone/>
            </a:pPr>
            <a:endParaRPr kumimoji="1" lang="zh-CN" altLang="en-US" spc="-150" dirty="0">
              <a:solidFill>
                <a:schemeClr val="tx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grpSp>
        <p:nvGrpSpPr>
          <p:cNvPr id="44" name="组合 3">
            <a:extLst>
              <a:ext uri="{FF2B5EF4-FFF2-40B4-BE49-F238E27FC236}">
                <a16:creationId xmlns:a16="http://schemas.microsoft.com/office/drawing/2014/main" id="{A1639F72-4EED-42E8-9586-E271C3893312}"/>
              </a:ext>
            </a:extLst>
          </p:cNvPr>
          <p:cNvGrpSpPr>
            <a:grpSpLocks/>
          </p:cNvGrpSpPr>
          <p:nvPr/>
        </p:nvGrpSpPr>
        <p:grpSpPr bwMode="auto">
          <a:xfrm>
            <a:off x="3532853" y="6052177"/>
            <a:ext cx="4269350" cy="460232"/>
            <a:chOff x="2065880" y="5357996"/>
            <a:chExt cx="4269663" cy="459026"/>
          </a:xfrm>
        </p:grpSpPr>
        <p:sp>
          <p:nvSpPr>
            <p:cNvPr id="45" name="Rectangle 3">
              <a:extLst>
                <a:ext uri="{FF2B5EF4-FFF2-40B4-BE49-F238E27FC236}">
                  <a16:creationId xmlns:a16="http://schemas.microsoft.com/office/drawing/2014/main" id="{0754E330-80EF-48AD-8747-BF87C0DDEEF0}"/>
                </a:ext>
              </a:extLst>
            </p:cNvPr>
            <p:cNvSpPr>
              <a:spLocks noChangeArrowheads="1"/>
            </p:cNvSpPr>
            <p:nvPr/>
          </p:nvSpPr>
          <p:spPr bwMode="auto">
            <a:xfrm>
              <a:off x="2817560" y="5377417"/>
              <a:ext cx="3420251" cy="430867"/>
            </a:xfrm>
            <a:prstGeom prst="rect">
              <a:avLst/>
            </a:prstGeom>
            <a:solidFill>
              <a:srgbClr val="FFFFFF"/>
            </a:solidFill>
            <a:ln w="9525">
              <a:solidFill>
                <a:srgbClr val="000000"/>
              </a:solidFill>
              <a:miter lim="800000"/>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30000"/>
                </a:lnSpc>
                <a:spcBef>
                  <a:spcPct val="0"/>
                </a:spcBef>
                <a:spcAft>
                  <a:spcPct val="0"/>
                </a:spcAft>
                <a:buClrTx/>
                <a:buSzTx/>
                <a:buFontTx/>
                <a:buNone/>
                <a:tabLst/>
                <a:defRPr/>
              </a:pPr>
              <a:endParaRPr kumimoji="0" lang="en-US" altLang="zh-CN" sz="1800" i="0" u="none" strike="noStrike" kern="0" cap="none" spc="0" normalizeH="0" baseline="0" noProof="0">
                <a:ln>
                  <a:noFill/>
                </a:ln>
                <a:solidFill>
                  <a:srgbClr val="000000"/>
                </a:solidFill>
                <a:effectLst/>
                <a:uLnTx/>
                <a:uFillTx/>
                <a:latin typeface="+mn-lt"/>
                <a:ea typeface="+mn-ea"/>
                <a:cs typeface="+mn-ea"/>
                <a:sym typeface="+mn-lt"/>
              </a:endParaRPr>
            </a:p>
          </p:txBody>
        </p:sp>
        <p:sp>
          <p:nvSpPr>
            <p:cNvPr id="46" name="Text Box 4">
              <a:extLst>
                <a:ext uri="{FF2B5EF4-FFF2-40B4-BE49-F238E27FC236}">
                  <a16:creationId xmlns:a16="http://schemas.microsoft.com/office/drawing/2014/main" id="{F98C1ADC-1714-49E4-98C6-F0261F31DB2D}"/>
                </a:ext>
              </a:extLst>
            </p:cNvPr>
            <p:cNvSpPr txBox="1">
              <a:spLocks noChangeArrowheads="1"/>
            </p:cNvSpPr>
            <p:nvPr/>
          </p:nvSpPr>
          <p:spPr bwMode="auto">
            <a:xfrm>
              <a:off x="2065880" y="5357996"/>
              <a:ext cx="1382712" cy="412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r>
                <a:rPr kumimoji="0" lang="zh-CN" altLang="en-US" sz="1800" i="0" u="none" strike="noStrike" kern="0" cap="none" spc="0" normalizeH="0" baseline="0" noProof="0" dirty="0">
                  <a:ln>
                    <a:noFill/>
                  </a:ln>
                  <a:solidFill>
                    <a:srgbClr val="000000"/>
                  </a:solidFill>
                  <a:effectLst/>
                  <a:uLnTx/>
                  <a:uFillTx/>
                  <a:latin typeface="+mn-lt"/>
                  <a:ea typeface="+mn-ea"/>
                  <a:cs typeface="+mn-ea"/>
                  <a:sym typeface="+mn-lt"/>
                </a:rPr>
                <a:t>内存：</a:t>
              </a:r>
            </a:p>
          </p:txBody>
        </p:sp>
        <p:sp>
          <p:nvSpPr>
            <p:cNvPr id="47" name="Text Box 5">
              <a:extLst>
                <a:ext uri="{FF2B5EF4-FFF2-40B4-BE49-F238E27FC236}">
                  <a16:creationId xmlns:a16="http://schemas.microsoft.com/office/drawing/2014/main" id="{AA2F6F65-3BA1-4B08-A181-8FE6037CA4A9}"/>
                </a:ext>
              </a:extLst>
            </p:cNvPr>
            <p:cNvSpPr txBox="1">
              <a:spLocks noChangeArrowheads="1"/>
            </p:cNvSpPr>
            <p:nvPr/>
          </p:nvSpPr>
          <p:spPr bwMode="auto">
            <a:xfrm>
              <a:off x="2938210" y="5377418"/>
              <a:ext cx="3397333" cy="416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Tx/>
                <a:buSzTx/>
                <a:buFontTx/>
                <a:buNone/>
                <a:tabLst/>
                <a:defRPr/>
              </a:pPr>
              <a:r>
                <a:rPr kumimoji="0" lang="en-US" altLang="zh-CN" sz="1800" i="0" u="none" strike="noStrike" kern="0" cap="none" spc="0" normalizeH="0" baseline="0" noProof="0" dirty="0">
                  <a:ln>
                    <a:noFill/>
                  </a:ln>
                  <a:solidFill>
                    <a:srgbClr val="000000"/>
                  </a:solidFill>
                  <a:effectLst/>
                  <a:uLnTx/>
                  <a:uFillTx/>
                  <a:latin typeface="+mn-lt"/>
                  <a:ea typeface="+mn-ea"/>
                  <a:cs typeface="+mn-ea"/>
                  <a:sym typeface="+mn-lt"/>
                </a:rPr>
                <a:t>2k         </a:t>
              </a:r>
              <a:r>
                <a:rPr kumimoji="0" lang="zh-CN" altLang="en-US" sz="1800" i="0" u="none" strike="noStrike" kern="0" cap="none" spc="0" normalizeH="0" baseline="0" noProof="0" dirty="0">
                  <a:ln>
                    <a:noFill/>
                  </a:ln>
                  <a:solidFill>
                    <a:srgbClr val="000000"/>
                  </a:solidFill>
                  <a:effectLst/>
                  <a:uLnTx/>
                  <a:uFillTx/>
                  <a:latin typeface="+mn-lt"/>
                  <a:ea typeface="+mn-ea"/>
                  <a:cs typeface="+mn-ea"/>
                  <a:sym typeface="+mn-lt"/>
                </a:rPr>
                <a:t>占用      </a:t>
              </a:r>
              <a:r>
                <a:rPr kumimoji="0" lang="en-US" altLang="zh-CN" sz="1800" i="0" u="none" strike="noStrike" kern="0" cap="none" spc="0" normalizeH="0" baseline="0" noProof="0" dirty="0">
                  <a:ln>
                    <a:noFill/>
                  </a:ln>
                  <a:solidFill>
                    <a:srgbClr val="000000"/>
                  </a:solidFill>
                  <a:effectLst/>
                  <a:uLnTx/>
                  <a:uFillTx/>
                  <a:latin typeface="+mn-lt"/>
                  <a:ea typeface="+mn-ea"/>
                  <a:cs typeface="+mn-ea"/>
                  <a:sym typeface="+mn-lt"/>
                </a:rPr>
                <a:t>5k     </a:t>
              </a:r>
              <a:r>
                <a:rPr kumimoji="0" lang="zh-CN" altLang="en-US" sz="1800" i="0" u="none" strike="noStrike" kern="0" cap="none" spc="0" normalizeH="0" baseline="0" noProof="0" dirty="0">
                  <a:ln>
                    <a:noFill/>
                  </a:ln>
                  <a:solidFill>
                    <a:srgbClr val="000000"/>
                  </a:solidFill>
                  <a:effectLst/>
                  <a:uLnTx/>
                  <a:uFillTx/>
                  <a:latin typeface="+mn-lt"/>
                  <a:ea typeface="+mn-ea"/>
                  <a:cs typeface="+mn-ea"/>
                  <a:sym typeface="+mn-lt"/>
                </a:rPr>
                <a:t>占用     </a:t>
              </a:r>
              <a:r>
                <a:rPr kumimoji="0" lang="en-US" altLang="zh-CN" sz="1800" i="0" u="none" strike="noStrike" kern="0" cap="none" spc="0" normalizeH="0" baseline="0" noProof="0" dirty="0">
                  <a:ln>
                    <a:noFill/>
                  </a:ln>
                  <a:solidFill>
                    <a:srgbClr val="000000"/>
                  </a:solidFill>
                  <a:effectLst/>
                  <a:uLnTx/>
                  <a:uFillTx/>
                  <a:latin typeface="+mn-lt"/>
                  <a:ea typeface="+mn-ea"/>
                  <a:cs typeface="+mn-ea"/>
                  <a:sym typeface="+mn-lt"/>
                </a:rPr>
                <a:t>3k  </a:t>
              </a:r>
            </a:p>
          </p:txBody>
        </p:sp>
        <p:sp>
          <p:nvSpPr>
            <p:cNvPr id="48" name="Line 6">
              <a:extLst>
                <a:ext uri="{FF2B5EF4-FFF2-40B4-BE49-F238E27FC236}">
                  <a16:creationId xmlns:a16="http://schemas.microsoft.com/office/drawing/2014/main" id="{D80EEB17-2CEB-4463-9404-8C8783D4F17A}"/>
                </a:ext>
              </a:extLst>
            </p:cNvPr>
            <p:cNvSpPr>
              <a:spLocks noChangeShapeType="1"/>
            </p:cNvSpPr>
            <p:nvPr/>
          </p:nvSpPr>
          <p:spPr bwMode="auto">
            <a:xfrm>
              <a:off x="3579560" y="5377417"/>
              <a:ext cx="0" cy="43086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i="0" u="none" strike="noStrike" kern="0" cap="none" spc="0" normalizeH="0" baseline="0" noProof="0">
                <a:ln>
                  <a:noFill/>
                </a:ln>
                <a:solidFill>
                  <a:srgbClr val="000000"/>
                </a:solidFill>
                <a:effectLst/>
                <a:uLnTx/>
                <a:uFillTx/>
                <a:cs typeface="+mn-ea"/>
                <a:sym typeface="+mn-lt"/>
              </a:endParaRPr>
            </a:p>
          </p:txBody>
        </p:sp>
        <p:sp>
          <p:nvSpPr>
            <p:cNvPr id="49" name="Line 7">
              <a:extLst>
                <a:ext uri="{FF2B5EF4-FFF2-40B4-BE49-F238E27FC236}">
                  <a16:creationId xmlns:a16="http://schemas.microsoft.com/office/drawing/2014/main" id="{12DE50C1-05E2-4F88-8F00-DAB016A16308}"/>
                </a:ext>
              </a:extLst>
            </p:cNvPr>
            <p:cNvSpPr>
              <a:spLocks noChangeShapeType="1"/>
            </p:cNvSpPr>
            <p:nvPr/>
          </p:nvSpPr>
          <p:spPr bwMode="auto">
            <a:xfrm>
              <a:off x="4326281" y="5377417"/>
              <a:ext cx="0" cy="43086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i="0" u="none" strike="noStrike" kern="0" cap="none" spc="0" normalizeH="0" baseline="0" noProof="0" dirty="0">
                <a:ln>
                  <a:noFill/>
                </a:ln>
                <a:solidFill>
                  <a:srgbClr val="000000"/>
                </a:solidFill>
                <a:effectLst/>
                <a:uLnTx/>
                <a:uFillTx/>
                <a:cs typeface="+mn-ea"/>
                <a:sym typeface="+mn-lt"/>
              </a:endParaRPr>
            </a:p>
          </p:txBody>
        </p:sp>
        <p:sp>
          <p:nvSpPr>
            <p:cNvPr id="50" name="Line 8">
              <a:extLst>
                <a:ext uri="{FF2B5EF4-FFF2-40B4-BE49-F238E27FC236}">
                  <a16:creationId xmlns:a16="http://schemas.microsoft.com/office/drawing/2014/main" id="{85F6A801-5D44-4DB7-878C-20AED691F659}"/>
                </a:ext>
              </a:extLst>
            </p:cNvPr>
            <p:cNvSpPr>
              <a:spLocks noChangeShapeType="1"/>
            </p:cNvSpPr>
            <p:nvPr/>
          </p:nvSpPr>
          <p:spPr bwMode="auto">
            <a:xfrm flipH="1">
              <a:off x="4967652" y="5377417"/>
              <a:ext cx="1" cy="43086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i="0" u="none" strike="noStrike" kern="0" cap="none" spc="0" normalizeH="0" baseline="0" noProof="0">
                <a:ln>
                  <a:noFill/>
                </a:ln>
                <a:solidFill>
                  <a:srgbClr val="000000"/>
                </a:solidFill>
                <a:effectLst/>
                <a:uLnTx/>
                <a:uFillTx/>
                <a:cs typeface="+mn-ea"/>
                <a:sym typeface="+mn-lt"/>
              </a:endParaRPr>
            </a:p>
          </p:txBody>
        </p:sp>
        <p:sp>
          <p:nvSpPr>
            <p:cNvPr id="51" name="Line 9">
              <a:extLst>
                <a:ext uri="{FF2B5EF4-FFF2-40B4-BE49-F238E27FC236}">
                  <a16:creationId xmlns:a16="http://schemas.microsoft.com/office/drawing/2014/main" id="{2D499CEE-C936-4FC1-A8DA-154B14065674}"/>
                </a:ext>
              </a:extLst>
            </p:cNvPr>
            <p:cNvSpPr>
              <a:spLocks noChangeShapeType="1"/>
            </p:cNvSpPr>
            <p:nvPr/>
          </p:nvSpPr>
          <p:spPr bwMode="auto">
            <a:xfrm flipH="1">
              <a:off x="5682531" y="5377417"/>
              <a:ext cx="0" cy="4396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i="0" u="none" strike="noStrike" kern="0" cap="none" spc="0" normalizeH="0" baseline="0" noProof="0">
                <a:ln>
                  <a:noFill/>
                </a:ln>
                <a:solidFill>
                  <a:srgbClr val="000000"/>
                </a:solidFill>
                <a:effectLst/>
                <a:uLnTx/>
                <a:uFillTx/>
                <a:cs typeface="+mn-ea"/>
                <a:sym typeface="+mn-lt"/>
              </a:endParaRPr>
            </a:p>
          </p:txBody>
        </p:sp>
      </p:grpSp>
      <p:sp>
        <p:nvSpPr>
          <p:cNvPr id="52" name="文本框 13">
            <a:extLst>
              <a:ext uri="{FF2B5EF4-FFF2-40B4-BE49-F238E27FC236}">
                <a16:creationId xmlns:a16="http://schemas.microsoft.com/office/drawing/2014/main" id="{B709760F-76D2-4D3A-9C21-CD0959C0472A}"/>
              </a:ext>
            </a:extLst>
          </p:cNvPr>
          <p:cNvSpPr txBox="1">
            <a:spLocks noChangeArrowheads="1"/>
          </p:cNvSpPr>
          <p:nvPr/>
        </p:nvSpPr>
        <p:spPr bwMode="auto">
          <a:xfrm>
            <a:off x="1678977" y="285043"/>
            <a:ext cx="4572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rgbClr val="E92E25"/>
                </a:solidFill>
                <a:effectLst/>
                <a:uLnTx/>
                <a:uFillTx/>
                <a:latin typeface="+mn-lt"/>
                <a:ea typeface="+mn-ea"/>
                <a:cs typeface="+mn-ea"/>
                <a:sym typeface="+mn-lt"/>
              </a:rPr>
              <a:t>顺序存储结构的评价</a:t>
            </a:r>
            <a:endParaRPr kumimoji="0" lang="zh-CN" altLang="en-US" sz="2800" b="0" i="0" u="none" strike="noStrike" kern="0" cap="none" spc="0" normalizeH="0" baseline="0" noProof="0" dirty="0">
              <a:ln>
                <a:noFill/>
              </a:ln>
              <a:solidFill>
                <a:srgbClr val="E92E25"/>
              </a:solidFill>
              <a:effectLst/>
              <a:uLnTx/>
              <a:uFillTx/>
              <a:latin typeface="+mn-lt"/>
              <a:ea typeface="+mn-ea"/>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 name="文本框 16">
            <a:extLst>
              <a:ext uri="{FF2B5EF4-FFF2-40B4-BE49-F238E27FC236}">
                <a16:creationId xmlns:a16="http://schemas.microsoft.com/office/drawing/2014/main" id="{66612DA3-F917-4DD4-8F13-BDF67FF0F777}"/>
              </a:ext>
            </a:extLst>
          </p:cNvPr>
          <p:cNvSpPr txBox="1"/>
          <p:nvPr/>
        </p:nvSpPr>
        <p:spPr>
          <a:xfrm>
            <a:off x="1678977" y="194829"/>
            <a:ext cx="4417023" cy="597921"/>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2.1.1 </a:t>
            </a:r>
            <a:r>
              <a:rPr kumimoji="0" lang="zh-CN" altLang="en-US" sz="2800" b="1" i="0" u="none" strike="noStrike" kern="1200" cap="none" spc="0" normalizeH="0" baseline="0" noProof="0" dirty="0">
                <a:ln>
                  <a:noFill/>
                </a:ln>
                <a:solidFill>
                  <a:srgbClr val="000000"/>
                </a:solidFill>
                <a:effectLst/>
                <a:uLnTx/>
                <a:uFillTx/>
                <a:cs typeface="+mn-ea"/>
                <a:sym typeface="+mn-lt"/>
              </a:rPr>
              <a:t>线性表的逻辑结构</a:t>
            </a:r>
          </a:p>
        </p:txBody>
      </p:sp>
      <p:sp>
        <p:nvSpPr>
          <p:cNvPr id="12" name="Text Box 5">
            <a:extLst>
              <a:ext uri="{FF2B5EF4-FFF2-40B4-BE49-F238E27FC236}">
                <a16:creationId xmlns:a16="http://schemas.microsoft.com/office/drawing/2014/main" id="{6E8B1C2B-E14A-4185-9DBE-9E212973F661}"/>
              </a:ext>
            </a:extLst>
          </p:cNvPr>
          <p:cNvSpPr txBox="1">
            <a:spLocks noChangeArrowheads="1"/>
          </p:cNvSpPr>
          <p:nvPr/>
        </p:nvSpPr>
        <p:spPr bwMode="auto">
          <a:xfrm>
            <a:off x="5799785" y="2832001"/>
            <a:ext cx="7776057" cy="285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
                <a:srgbClr val="FF0000"/>
              </a:buClr>
              <a:buSzPct val="90000"/>
              <a:buNone/>
            </a:pPr>
            <a:r>
              <a:rPr lang="zh-CN" altLang="en-US" sz="2000" dirty="0">
                <a:solidFill>
                  <a:srgbClr val="000000"/>
                </a:solidFill>
                <a:latin typeface="+mn-lt"/>
                <a:ea typeface="+mn-ea"/>
                <a:cs typeface="+mn-ea"/>
                <a:sym typeface="+mn-lt"/>
              </a:rPr>
              <a:t>  对于 </a:t>
            </a:r>
            <a:r>
              <a:rPr lang="en-US" altLang="zh-CN" sz="2000" dirty="0">
                <a:solidFill>
                  <a:srgbClr val="000000"/>
                </a:solidFill>
                <a:latin typeface="+mn-lt"/>
                <a:ea typeface="+mn-ea"/>
                <a:cs typeface="+mn-ea"/>
                <a:sym typeface="+mn-lt"/>
              </a:rPr>
              <a:t>L = (a</a:t>
            </a:r>
            <a:r>
              <a:rPr lang="en-US" altLang="zh-CN" sz="2000" baseline="-25000" dirty="0">
                <a:solidFill>
                  <a:srgbClr val="000000"/>
                </a:solidFill>
                <a:latin typeface="+mn-lt"/>
                <a:ea typeface="+mn-ea"/>
                <a:cs typeface="+mn-ea"/>
                <a:sym typeface="+mn-lt"/>
              </a:rPr>
              <a:t>1</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2</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a:t>
            </a:r>
            <a:r>
              <a:rPr lang="en-US" altLang="zh-CN" sz="2000" dirty="0">
                <a:solidFill>
                  <a:srgbClr val="000000"/>
                </a:solidFill>
                <a:latin typeface="+mn-lt"/>
                <a:ea typeface="+mn-ea"/>
                <a:cs typeface="+mn-ea"/>
                <a:sym typeface="+mn-lt"/>
              </a:rPr>
              <a:t> , a</a:t>
            </a:r>
            <a:r>
              <a:rPr lang="en-US" altLang="zh-CN" sz="2000" baseline="-25000" dirty="0">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n</a:t>
            </a:r>
            <a:r>
              <a:rPr lang="en-US" altLang="zh-CN" sz="2000" dirty="0">
                <a:solidFill>
                  <a:srgbClr val="000000"/>
                </a:solidFill>
                <a:latin typeface="+mn-lt"/>
                <a:ea typeface="+mn-ea"/>
                <a:cs typeface="+mn-ea"/>
                <a:sym typeface="+mn-lt"/>
              </a:rPr>
              <a:t>) </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1. a</a:t>
            </a:r>
            <a:r>
              <a:rPr lang="en-US" altLang="zh-CN" sz="2000" baseline="-25000" dirty="0">
                <a:solidFill>
                  <a:srgbClr val="000000"/>
                </a:solidFill>
                <a:latin typeface="+mn-lt"/>
                <a:ea typeface="+mn-ea"/>
                <a:cs typeface="+mn-ea"/>
                <a:sym typeface="+mn-lt"/>
              </a:rPr>
              <a:t>i-1</a:t>
            </a:r>
            <a:r>
              <a:rPr lang="zh-CN" altLang="en-US" sz="2000" dirty="0">
                <a:solidFill>
                  <a:srgbClr val="000000"/>
                </a:solidFill>
                <a:latin typeface="+mn-lt"/>
                <a:ea typeface="+mn-ea"/>
                <a:cs typeface="+mn-ea"/>
                <a:sym typeface="+mn-lt"/>
              </a:rPr>
              <a:t>在</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之前</a:t>
            </a:r>
            <a:r>
              <a:rPr lang="en-US" altLang="zh-CN" sz="2000" dirty="0">
                <a:solidFill>
                  <a:srgbClr val="000000"/>
                </a:solidFill>
                <a:latin typeface="+mn-lt"/>
                <a:ea typeface="+mn-ea"/>
                <a:cs typeface="+mn-ea"/>
                <a:sym typeface="+mn-lt"/>
              </a:rPr>
              <a:t>,</a:t>
            </a:r>
            <a:r>
              <a:rPr lang="zh-CN" altLang="en-US" sz="2000" dirty="0">
                <a:solidFill>
                  <a:srgbClr val="000000"/>
                </a:solidFill>
                <a:latin typeface="+mn-lt"/>
                <a:ea typeface="+mn-ea"/>
                <a:cs typeface="+mn-ea"/>
                <a:sym typeface="+mn-lt"/>
              </a:rPr>
              <a:t>称</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a:t>
            </a:r>
            <a:r>
              <a:rPr lang="zh-CN" altLang="en-US" sz="2000" dirty="0">
                <a:solidFill>
                  <a:srgbClr val="000000"/>
                </a:solidFill>
                <a:latin typeface="+mn-lt"/>
                <a:ea typeface="+mn-ea"/>
                <a:cs typeface="+mn-ea"/>
                <a:sym typeface="+mn-lt"/>
              </a:rPr>
              <a:t>是</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的</a:t>
            </a:r>
            <a:r>
              <a:rPr lang="zh-CN" altLang="en-US" sz="2000" dirty="0">
                <a:solidFill>
                  <a:srgbClr val="333399"/>
                </a:solidFill>
                <a:latin typeface="+mn-lt"/>
                <a:ea typeface="+mn-ea"/>
                <a:cs typeface="+mn-ea"/>
                <a:sym typeface="+mn-lt"/>
              </a:rPr>
              <a:t>直接</a:t>
            </a:r>
            <a:r>
              <a:rPr lang="zh-CN" altLang="en-US" sz="2000" dirty="0">
                <a:solidFill>
                  <a:srgbClr val="FF0000"/>
                </a:solidFill>
                <a:latin typeface="+mn-lt"/>
                <a:ea typeface="+mn-ea"/>
                <a:cs typeface="+mn-ea"/>
                <a:sym typeface="+mn-lt"/>
              </a:rPr>
              <a:t>前驱  </a:t>
            </a:r>
            <a:r>
              <a:rPr lang="en-US" altLang="zh-CN" sz="2000" dirty="0">
                <a:solidFill>
                  <a:srgbClr val="000000"/>
                </a:solidFill>
                <a:latin typeface="+mn-lt"/>
                <a:ea typeface="+mn-ea"/>
                <a:cs typeface="+mn-ea"/>
                <a:sym typeface="+mn-lt"/>
              </a:rPr>
              <a:t>(1</a:t>
            </a:r>
            <a:r>
              <a:rPr lang="zh-CN" altLang="en-US" sz="2000" dirty="0">
                <a:solidFill>
                  <a:srgbClr val="000000"/>
                </a:solidFill>
                <a:latin typeface="+mn-lt"/>
                <a:ea typeface="+mn-ea"/>
                <a:cs typeface="+mn-ea"/>
                <a:sym typeface="+mn-lt"/>
              </a:rPr>
              <a:t>＜</a:t>
            </a:r>
            <a:r>
              <a:rPr lang="en-US" altLang="zh-CN" sz="2000" dirty="0" err="1">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 ≤ n)</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2. a</a:t>
            </a:r>
            <a:r>
              <a:rPr lang="en-US" altLang="zh-CN" sz="2000" baseline="-25000" dirty="0">
                <a:solidFill>
                  <a:srgbClr val="000000"/>
                </a:solidFill>
                <a:latin typeface="+mn-lt"/>
                <a:ea typeface="+mn-ea"/>
                <a:cs typeface="+mn-ea"/>
                <a:sym typeface="+mn-lt"/>
              </a:rPr>
              <a:t>i+1</a:t>
            </a:r>
            <a:r>
              <a:rPr lang="zh-CN" altLang="en-US" sz="2000" dirty="0">
                <a:solidFill>
                  <a:srgbClr val="000000"/>
                </a:solidFill>
                <a:latin typeface="+mn-lt"/>
                <a:ea typeface="+mn-ea"/>
                <a:cs typeface="+mn-ea"/>
                <a:sym typeface="+mn-lt"/>
              </a:rPr>
              <a:t>在</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之后</a:t>
            </a:r>
            <a:r>
              <a:rPr lang="en-US" altLang="zh-CN" sz="2000" dirty="0">
                <a:solidFill>
                  <a:srgbClr val="000000"/>
                </a:solidFill>
                <a:latin typeface="+mn-lt"/>
                <a:ea typeface="+mn-ea"/>
                <a:cs typeface="+mn-ea"/>
                <a:sym typeface="+mn-lt"/>
              </a:rPr>
              <a:t>,</a:t>
            </a:r>
            <a:r>
              <a:rPr lang="zh-CN" altLang="en-US" sz="2000" dirty="0">
                <a:solidFill>
                  <a:srgbClr val="000000"/>
                </a:solidFill>
                <a:latin typeface="+mn-lt"/>
                <a:ea typeface="+mn-ea"/>
                <a:cs typeface="+mn-ea"/>
                <a:sym typeface="+mn-lt"/>
              </a:rPr>
              <a:t>称</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i+1</a:t>
            </a:r>
            <a:r>
              <a:rPr lang="zh-CN" altLang="en-US" sz="2000" dirty="0">
                <a:solidFill>
                  <a:srgbClr val="000000"/>
                </a:solidFill>
                <a:latin typeface="+mn-lt"/>
                <a:ea typeface="+mn-ea"/>
                <a:cs typeface="+mn-ea"/>
                <a:sym typeface="+mn-lt"/>
              </a:rPr>
              <a:t>是</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的</a:t>
            </a:r>
            <a:r>
              <a:rPr lang="zh-CN" altLang="en-US" sz="2000" dirty="0">
                <a:solidFill>
                  <a:srgbClr val="333399"/>
                </a:solidFill>
                <a:latin typeface="+mn-lt"/>
                <a:ea typeface="+mn-ea"/>
                <a:cs typeface="+mn-ea"/>
                <a:sym typeface="+mn-lt"/>
              </a:rPr>
              <a:t>直接</a:t>
            </a:r>
            <a:r>
              <a:rPr lang="zh-CN" altLang="en-US" sz="2000" dirty="0">
                <a:solidFill>
                  <a:srgbClr val="FF0000"/>
                </a:solidFill>
                <a:latin typeface="+mn-lt"/>
                <a:ea typeface="+mn-ea"/>
                <a:cs typeface="+mn-ea"/>
                <a:sym typeface="+mn-lt"/>
              </a:rPr>
              <a:t>后继</a:t>
            </a:r>
            <a:r>
              <a:rPr lang="zh-CN" altLang="en-US" sz="2000" dirty="0">
                <a:solidFill>
                  <a:srgbClr val="333399"/>
                </a:solidFill>
                <a:latin typeface="+mn-lt"/>
                <a:ea typeface="+mn-ea"/>
                <a:cs typeface="+mn-ea"/>
                <a:sym typeface="+mn-lt"/>
              </a:rPr>
              <a:t>  </a:t>
            </a:r>
            <a:r>
              <a:rPr lang="en-US" altLang="zh-CN" sz="2000" dirty="0">
                <a:solidFill>
                  <a:srgbClr val="000000"/>
                </a:solidFill>
                <a:latin typeface="+mn-lt"/>
                <a:ea typeface="+mn-ea"/>
                <a:cs typeface="+mn-ea"/>
                <a:sym typeface="+mn-lt"/>
              </a:rPr>
              <a:t>(1≤i</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n)</a:t>
            </a: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3. a</a:t>
            </a:r>
            <a:r>
              <a:rPr lang="en-US" altLang="zh-CN" sz="2000" baseline="-25000" dirty="0">
                <a:solidFill>
                  <a:srgbClr val="000000"/>
                </a:solidFill>
                <a:latin typeface="+mn-lt"/>
                <a:ea typeface="+mn-ea"/>
                <a:cs typeface="+mn-ea"/>
                <a:sym typeface="+mn-lt"/>
              </a:rPr>
              <a:t>1</a:t>
            </a:r>
            <a:r>
              <a:rPr lang="zh-CN" altLang="en-US" sz="2000" dirty="0">
                <a:solidFill>
                  <a:srgbClr val="000000"/>
                </a:solidFill>
                <a:latin typeface="+mn-lt"/>
                <a:ea typeface="+mn-ea"/>
                <a:cs typeface="+mn-ea"/>
                <a:sym typeface="+mn-lt"/>
              </a:rPr>
              <a:t>没有前驱                                </a:t>
            </a:r>
          </a:p>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  </a:t>
            </a:r>
            <a:r>
              <a:rPr lang="en-US" altLang="zh-CN" sz="2000" dirty="0">
                <a:solidFill>
                  <a:srgbClr val="000000"/>
                </a:solidFill>
                <a:latin typeface="+mn-lt"/>
                <a:ea typeface="+mn-ea"/>
                <a:cs typeface="+mn-ea"/>
                <a:sym typeface="+mn-lt"/>
              </a:rPr>
              <a:t>4. a</a:t>
            </a:r>
            <a:r>
              <a:rPr lang="en-US" altLang="zh-CN" sz="2000" baseline="-25000" dirty="0">
                <a:solidFill>
                  <a:srgbClr val="000000"/>
                </a:solidFill>
                <a:latin typeface="+mn-lt"/>
                <a:ea typeface="+mn-ea"/>
                <a:cs typeface="+mn-ea"/>
                <a:sym typeface="+mn-lt"/>
              </a:rPr>
              <a:t>n</a:t>
            </a:r>
            <a:r>
              <a:rPr lang="zh-CN" altLang="en-US" sz="2000" dirty="0">
                <a:solidFill>
                  <a:srgbClr val="000000"/>
                </a:solidFill>
                <a:latin typeface="+mn-lt"/>
                <a:ea typeface="+mn-ea"/>
                <a:cs typeface="+mn-ea"/>
                <a:sym typeface="+mn-lt"/>
              </a:rPr>
              <a:t>没有后继 </a:t>
            </a:r>
          </a:p>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  </a:t>
            </a:r>
            <a:r>
              <a:rPr lang="en-US" altLang="zh-CN" sz="2000" dirty="0">
                <a:solidFill>
                  <a:srgbClr val="000000"/>
                </a:solidFill>
                <a:latin typeface="+mn-lt"/>
                <a:ea typeface="+mn-ea"/>
                <a:cs typeface="+mn-ea"/>
                <a:sym typeface="+mn-lt"/>
              </a:rPr>
              <a:t>5. a</a:t>
            </a:r>
            <a:r>
              <a:rPr lang="en-US" altLang="zh-CN" sz="2000" baseline="-25000" dirty="0">
                <a:solidFill>
                  <a:srgbClr val="000000"/>
                </a:solidFill>
                <a:latin typeface="+mn-lt"/>
                <a:ea typeface="+mn-ea"/>
                <a:cs typeface="+mn-ea"/>
                <a:sym typeface="+mn-lt"/>
              </a:rPr>
              <a:t>i</a:t>
            </a:r>
            <a:r>
              <a:rPr lang="en-US" altLang="zh-CN" sz="2000" dirty="0">
                <a:solidFill>
                  <a:srgbClr val="000000"/>
                </a:solidFill>
                <a:latin typeface="+mn-lt"/>
                <a:ea typeface="+mn-ea"/>
                <a:cs typeface="+mn-ea"/>
                <a:sym typeface="+mn-lt"/>
              </a:rPr>
              <a:t>(1</a:t>
            </a:r>
            <a:r>
              <a:rPr lang="zh-CN" altLang="en-US" sz="2000" dirty="0">
                <a:solidFill>
                  <a:srgbClr val="000000"/>
                </a:solidFill>
                <a:latin typeface="+mn-lt"/>
                <a:ea typeface="+mn-ea"/>
                <a:cs typeface="+mn-ea"/>
                <a:sym typeface="+mn-lt"/>
              </a:rPr>
              <a:t>＜</a:t>
            </a:r>
            <a:r>
              <a:rPr lang="en-US" altLang="zh-CN" sz="2000" dirty="0" err="1">
                <a:solidFill>
                  <a:srgbClr val="000000"/>
                </a:solidFill>
                <a:latin typeface="+mn-lt"/>
                <a:ea typeface="+mn-ea"/>
                <a:cs typeface="+mn-ea"/>
                <a:sym typeface="+mn-lt"/>
              </a:rPr>
              <a:t>i</a:t>
            </a:r>
            <a:r>
              <a:rPr lang="zh-CN" altLang="en-US" sz="2000" dirty="0">
                <a:solidFill>
                  <a:srgbClr val="000000"/>
                </a:solidFill>
                <a:latin typeface="+mn-lt"/>
                <a:ea typeface="+mn-ea"/>
                <a:cs typeface="+mn-ea"/>
                <a:sym typeface="+mn-lt"/>
              </a:rPr>
              <a:t>＜</a:t>
            </a:r>
            <a:r>
              <a:rPr lang="en-US" altLang="zh-CN" sz="2000" dirty="0">
                <a:solidFill>
                  <a:srgbClr val="000000"/>
                </a:solidFill>
                <a:latin typeface="+mn-lt"/>
                <a:ea typeface="+mn-ea"/>
                <a:cs typeface="+mn-ea"/>
                <a:sym typeface="+mn-lt"/>
              </a:rPr>
              <a:t>n)</a:t>
            </a:r>
            <a:r>
              <a:rPr lang="zh-CN" altLang="en-US" sz="2000" dirty="0">
                <a:solidFill>
                  <a:srgbClr val="FF0000"/>
                </a:solidFill>
                <a:latin typeface="+mn-lt"/>
                <a:ea typeface="+mn-ea"/>
                <a:cs typeface="+mn-ea"/>
                <a:sym typeface="+mn-lt"/>
              </a:rPr>
              <a:t>有且仅有一个</a:t>
            </a:r>
            <a:r>
              <a:rPr lang="zh-CN" altLang="en-US" sz="2000" dirty="0">
                <a:solidFill>
                  <a:srgbClr val="000000"/>
                </a:solidFill>
                <a:latin typeface="+mn-lt"/>
                <a:ea typeface="+mn-ea"/>
                <a:cs typeface="+mn-ea"/>
                <a:sym typeface="+mn-lt"/>
              </a:rPr>
              <a:t>直接前驱和一个直接后继</a:t>
            </a:r>
          </a:p>
          <a:p>
            <a:pPr defTabSz="914400" fontAlgn="base">
              <a:lnSpc>
                <a:spcPct val="130000"/>
              </a:lnSpc>
              <a:spcBef>
                <a:spcPct val="0"/>
              </a:spcBef>
              <a:spcAft>
                <a:spcPct val="0"/>
              </a:spcAft>
              <a:buClrTx/>
              <a:buSzTx/>
              <a:buFontTx/>
              <a:buNone/>
            </a:pPr>
            <a:endParaRPr lang="en-US" altLang="zh-CN" sz="2000" dirty="0">
              <a:solidFill>
                <a:srgbClr val="000000"/>
              </a:solidFill>
              <a:latin typeface="+mn-lt"/>
              <a:ea typeface="+mn-ea"/>
              <a:cs typeface="+mn-ea"/>
              <a:sym typeface="+mn-lt"/>
            </a:endParaRPr>
          </a:p>
        </p:txBody>
      </p:sp>
      <p:sp>
        <p:nvSpPr>
          <p:cNvPr id="13" name="Text Box 6">
            <a:extLst>
              <a:ext uri="{FF2B5EF4-FFF2-40B4-BE49-F238E27FC236}">
                <a16:creationId xmlns:a16="http://schemas.microsoft.com/office/drawing/2014/main" id="{5B993098-E042-4C9F-A135-77BAEA98EF88}"/>
              </a:ext>
            </a:extLst>
          </p:cNvPr>
          <p:cNvSpPr txBox="1">
            <a:spLocks noChangeArrowheads="1"/>
          </p:cNvSpPr>
          <p:nvPr/>
        </p:nvSpPr>
        <p:spPr bwMode="auto">
          <a:xfrm>
            <a:off x="4307363" y="1194308"/>
            <a:ext cx="3598863"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defTabSz="914400" fontAlgn="base">
              <a:lnSpc>
                <a:spcPct val="130000"/>
              </a:lnSpc>
              <a:spcBef>
                <a:spcPct val="0"/>
              </a:spcBef>
              <a:spcAft>
                <a:spcPct val="0"/>
              </a:spcAft>
              <a:buClrTx/>
              <a:buSzTx/>
              <a:buFontTx/>
              <a:buNone/>
            </a:pPr>
            <a:r>
              <a:rPr lang="zh-CN" altLang="en-US" sz="2400" b="1" dirty="0">
                <a:solidFill>
                  <a:srgbClr val="000000"/>
                </a:solidFill>
                <a:latin typeface="+mn-lt"/>
                <a:ea typeface="+mn-ea"/>
                <a:cs typeface="+mn-ea"/>
                <a:sym typeface="+mn-lt"/>
              </a:rPr>
              <a:t>线性表的特征</a:t>
            </a:r>
            <a:endParaRPr lang="en-US" altLang="zh-CN" sz="2400" b="1" dirty="0">
              <a:solidFill>
                <a:srgbClr val="000000"/>
              </a:solidFill>
              <a:latin typeface="+mn-lt"/>
              <a:ea typeface="+mn-ea"/>
              <a:cs typeface="+mn-ea"/>
              <a:sym typeface="+mn-lt"/>
            </a:endParaRPr>
          </a:p>
        </p:txBody>
      </p:sp>
      <p:pic>
        <p:nvPicPr>
          <p:cNvPr id="14" name="图片 13" descr="org_80c402ad507da2f7_1539250052000">
            <a:extLst>
              <a:ext uri="{FF2B5EF4-FFF2-40B4-BE49-F238E27FC236}">
                <a16:creationId xmlns:a16="http://schemas.microsoft.com/office/drawing/2014/main" id="{2A65426B-DAFD-4E68-8752-439BD2A9D84A}"/>
              </a:ext>
            </a:extLst>
          </p:cNvPr>
          <p:cNvPicPr>
            <a:picLocks noChangeAspect="1"/>
          </p:cNvPicPr>
          <p:nvPr/>
        </p:nvPicPr>
        <p:blipFill>
          <a:blip r:embed="rId2"/>
          <a:srcRect t="21454" b="8985"/>
          <a:stretch>
            <a:fillRect/>
          </a:stretch>
        </p:blipFill>
        <p:spPr>
          <a:xfrm>
            <a:off x="10795" y="2793469"/>
            <a:ext cx="5542102" cy="2891685"/>
          </a:xfrm>
          <a:prstGeom prst="rect">
            <a:avLst/>
          </a:prstGeom>
        </p:spPr>
      </p:pic>
    </p:spTree>
    <p:extLst>
      <p:ext uri="{BB962C8B-B14F-4D97-AF65-F5344CB8AC3E}">
        <p14:creationId xmlns:p14="http://schemas.microsoft.com/office/powerpoint/2010/main" val="482339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 name="文本框 16">
            <a:extLst>
              <a:ext uri="{FF2B5EF4-FFF2-40B4-BE49-F238E27FC236}">
                <a16:creationId xmlns:a16="http://schemas.microsoft.com/office/drawing/2014/main" id="{66612DA3-F917-4DD4-8F13-BDF67FF0F777}"/>
              </a:ext>
            </a:extLst>
          </p:cNvPr>
          <p:cNvSpPr txBox="1"/>
          <p:nvPr/>
        </p:nvSpPr>
        <p:spPr>
          <a:xfrm>
            <a:off x="1678977" y="194829"/>
            <a:ext cx="4313449" cy="597921"/>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2.1.1 </a:t>
            </a:r>
            <a:r>
              <a:rPr kumimoji="0" lang="zh-CN" altLang="en-US" sz="2800" b="1" i="0" u="none" strike="noStrike" kern="1200" cap="none" spc="0" normalizeH="0" baseline="0" noProof="0" dirty="0">
                <a:ln>
                  <a:noFill/>
                </a:ln>
                <a:solidFill>
                  <a:srgbClr val="000000"/>
                </a:solidFill>
                <a:effectLst/>
                <a:uLnTx/>
                <a:uFillTx/>
                <a:cs typeface="+mn-ea"/>
                <a:sym typeface="+mn-lt"/>
              </a:rPr>
              <a:t>线性表的逻辑结构</a:t>
            </a:r>
          </a:p>
        </p:txBody>
      </p:sp>
      <p:sp>
        <p:nvSpPr>
          <p:cNvPr id="13" name="Text Box 31">
            <a:extLst>
              <a:ext uri="{FF2B5EF4-FFF2-40B4-BE49-F238E27FC236}">
                <a16:creationId xmlns:a16="http://schemas.microsoft.com/office/drawing/2014/main" id="{771C420D-FF6B-469A-8725-DF1E61DF863F}"/>
              </a:ext>
            </a:extLst>
          </p:cNvPr>
          <p:cNvSpPr txBox="1">
            <a:spLocks noChangeArrowheads="1"/>
          </p:cNvSpPr>
          <p:nvPr/>
        </p:nvSpPr>
        <p:spPr bwMode="auto">
          <a:xfrm>
            <a:off x="5140048" y="1219674"/>
            <a:ext cx="4968875" cy="52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400" b="1" dirty="0">
                <a:solidFill>
                  <a:srgbClr val="333399"/>
                </a:solidFill>
                <a:latin typeface="+mn-lt"/>
                <a:ea typeface="+mn-ea"/>
                <a:cs typeface="+mn-ea"/>
                <a:sym typeface="+mn-lt"/>
              </a:rPr>
              <a:t>线性表举例</a:t>
            </a:r>
            <a:endParaRPr lang="en-US" altLang="zh-CN" sz="2400" b="1" dirty="0">
              <a:solidFill>
                <a:srgbClr val="333399"/>
              </a:solidFill>
              <a:latin typeface="+mn-lt"/>
              <a:ea typeface="+mn-ea"/>
              <a:cs typeface="+mn-ea"/>
              <a:sym typeface="+mn-lt"/>
            </a:endParaRPr>
          </a:p>
        </p:txBody>
      </p:sp>
      <p:sp>
        <p:nvSpPr>
          <p:cNvPr id="14" name="Text Box 32">
            <a:extLst>
              <a:ext uri="{FF2B5EF4-FFF2-40B4-BE49-F238E27FC236}">
                <a16:creationId xmlns:a16="http://schemas.microsoft.com/office/drawing/2014/main" id="{30BCEA6B-BFF5-4FEC-96EF-3464E6D10A04}"/>
              </a:ext>
            </a:extLst>
          </p:cNvPr>
          <p:cNvSpPr txBox="1">
            <a:spLocks noChangeArrowheads="1"/>
          </p:cNvSpPr>
          <p:nvPr/>
        </p:nvSpPr>
        <p:spPr bwMode="auto">
          <a:xfrm>
            <a:off x="2130425" y="2002354"/>
            <a:ext cx="7705725" cy="85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例</a:t>
            </a:r>
            <a:r>
              <a:rPr lang="en-US" altLang="zh-CN" sz="2000" dirty="0">
                <a:solidFill>
                  <a:srgbClr val="000000"/>
                </a:solidFill>
                <a:latin typeface="+mn-lt"/>
                <a:ea typeface="+mn-ea"/>
                <a:cs typeface="+mn-ea"/>
                <a:sym typeface="+mn-lt"/>
              </a:rPr>
              <a:t>1. </a:t>
            </a:r>
            <a:r>
              <a:rPr lang="zh-CN" altLang="en-US" sz="2000" dirty="0">
                <a:solidFill>
                  <a:srgbClr val="000000"/>
                </a:solidFill>
                <a:latin typeface="+mn-lt"/>
                <a:ea typeface="+mn-ea"/>
                <a:cs typeface="+mn-ea"/>
                <a:sym typeface="+mn-lt"/>
              </a:rPr>
              <a:t>字母表 </a:t>
            </a:r>
            <a:r>
              <a:rPr lang="en-US" altLang="zh-CN" sz="2000" dirty="0">
                <a:solidFill>
                  <a:srgbClr val="000000"/>
                </a:solidFill>
                <a:latin typeface="+mn-lt"/>
                <a:ea typeface="+mn-ea"/>
                <a:cs typeface="+mn-ea"/>
                <a:sym typeface="+mn-lt"/>
              </a:rPr>
              <a:t>L1 = (A,B,C,...,Z)   </a:t>
            </a:r>
            <a:r>
              <a:rPr lang="zh-CN" altLang="en-US" sz="2000" dirty="0">
                <a:solidFill>
                  <a:srgbClr val="000000"/>
                </a:solidFill>
                <a:latin typeface="+mn-lt"/>
                <a:ea typeface="+mn-ea"/>
                <a:cs typeface="+mn-ea"/>
                <a:sym typeface="+mn-lt"/>
              </a:rPr>
              <a:t>表长</a:t>
            </a:r>
            <a:r>
              <a:rPr lang="en-US" altLang="zh-CN" sz="2000" dirty="0">
                <a:solidFill>
                  <a:srgbClr val="000000"/>
                </a:solidFill>
                <a:latin typeface="+mn-lt"/>
                <a:ea typeface="+mn-ea"/>
                <a:cs typeface="+mn-ea"/>
                <a:sym typeface="+mn-lt"/>
              </a:rPr>
              <a:t>26 </a:t>
            </a:r>
          </a:p>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例</a:t>
            </a:r>
            <a:r>
              <a:rPr lang="en-US" altLang="zh-CN" sz="2000" dirty="0">
                <a:solidFill>
                  <a:srgbClr val="000000"/>
                </a:solidFill>
                <a:latin typeface="+mn-lt"/>
                <a:ea typeface="+mn-ea"/>
                <a:cs typeface="+mn-ea"/>
                <a:sym typeface="+mn-lt"/>
              </a:rPr>
              <a:t>2. </a:t>
            </a:r>
            <a:r>
              <a:rPr lang="zh-CN" altLang="en-US" sz="2000" dirty="0">
                <a:solidFill>
                  <a:srgbClr val="000000"/>
                </a:solidFill>
                <a:latin typeface="+mn-lt"/>
                <a:ea typeface="+mn-ea"/>
                <a:cs typeface="+mn-ea"/>
                <a:sym typeface="+mn-lt"/>
              </a:rPr>
              <a:t>姓名表 </a:t>
            </a:r>
            <a:r>
              <a:rPr lang="en-US" altLang="zh-CN" sz="2000" dirty="0">
                <a:solidFill>
                  <a:srgbClr val="000000"/>
                </a:solidFill>
                <a:latin typeface="+mn-lt"/>
                <a:ea typeface="+mn-ea"/>
                <a:cs typeface="+mn-ea"/>
                <a:sym typeface="+mn-lt"/>
              </a:rPr>
              <a:t>L2 = (</a:t>
            </a:r>
            <a:r>
              <a:rPr lang="zh-CN" altLang="en-US" sz="2000" dirty="0">
                <a:solidFill>
                  <a:srgbClr val="000000"/>
                </a:solidFill>
                <a:latin typeface="+mn-lt"/>
                <a:ea typeface="+mn-ea"/>
                <a:cs typeface="+mn-ea"/>
                <a:sym typeface="+mn-lt"/>
              </a:rPr>
              <a:t>李明</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陈小平</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王林</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周爱玲</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表长</a:t>
            </a:r>
            <a:r>
              <a:rPr lang="en-US" altLang="zh-CN" sz="2000" dirty="0">
                <a:solidFill>
                  <a:srgbClr val="000000"/>
                </a:solidFill>
                <a:latin typeface="+mn-lt"/>
                <a:ea typeface="+mn-ea"/>
                <a:cs typeface="+mn-ea"/>
                <a:sym typeface="+mn-lt"/>
              </a:rPr>
              <a:t>4</a:t>
            </a:r>
          </a:p>
        </p:txBody>
      </p:sp>
      <p:graphicFrame>
        <p:nvGraphicFramePr>
          <p:cNvPr id="15" name="内容占位符 5124">
            <a:extLst>
              <a:ext uri="{FF2B5EF4-FFF2-40B4-BE49-F238E27FC236}">
                <a16:creationId xmlns:a16="http://schemas.microsoft.com/office/drawing/2014/main" id="{602BC409-0A37-4C04-BCD2-6F50B477F355}"/>
              </a:ext>
            </a:extLst>
          </p:cNvPr>
          <p:cNvGraphicFramePr>
            <a:graphicFrameLocks/>
          </p:cNvGraphicFramePr>
          <p:nvPr>
            <p:extLst/>
          </p:nvPr>
        </p:nvGraphicFramePr>
        <p:xfrm>
          <a:off x="2130425" y="3135829"/>
          <a:ext cx="7931150" cy="3292477"/>
        </p:xfrm>
        <a:graphic>
          <a:graphicData uri="http://schemas.openxmlformats.org/drawingml/2006/table">
            <a:tbl>
              <a:tblPr/>
              <a:tblGrid>
                <a:gridCol w="975079">
                  <a:extLst>
                    <a:ext uri="{9D8B030D-6E8A-4147-A177-3AD203B41FA5}">
                      <a16:colId xmlns:a16="http://schemas.microsoft.com/office/drawing/2014/main" val="20000"/>
                    </a:ext>
                  </a:extLst>
                </a:gridCol>
                <a:gridCol w="3064972">
                  <a:extLst>
                    <a:ext uri="{9D8B030D-6E8A-4147-A177-3AD203B41FA5}">
                      <a16:colId xmlns:a16="http://schemas.microsoft.com/office/drawing/2014/main" val="20001"/>
                    </a:ext>
                  </a:extLst>
                </a:gridCol>
                <a:gridCol w="1183913">
                  <a:extLst>
                    <a:ext uri="{9D8B030D-6E8A-4147-A177-3AD203B41FA5}">
                      <a16:colId xmlns:a16="http://schemas.microsoft.com/office/drawing/2014/main" val="20002"/>
                    </a:ext>
                  </a:extLst>
                </a:gridCol>
                <a:gridCol w="1392750">
                  <a:extLst>
                    <a:ext uri="{9D8B030D-6E8A-4147-A177-3AD203B41FA5}">
                      <a16:colId xmlns:a16="http://schemas.microsoft.com/office/drawing/2014/main" val="20003"/>
                    </a:ext>
                  </a:extLst>
                </a:gridCol>
                <a:gridCol w="1314436">
                  <a:extLst>
                    <a:ext uri="{9D8B030D-6E8A-4147-A177-3AD203B41FA5}">
                      <a16:colId xmlns:a16="http://schemas.microsoft.com/office/drawing/2014/main" val="20004"/>
                    </a:ext>
                  </a:extLst>
                </a:gridCol>
              </a:tblGrid>
              <a:tr h="465501">
                <a:tc gridSpan="5">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l"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solidFill>
                            <a:srgbClr val="000000"/>
                          </a:solidFill>
                          <a:latin typeface="+mn-lt"/>
                          <a:ea typeface="+mn-ea"/>
                          <a:cs typeface="+mn-ea"/>
                          <a:sym typeface="+mn-lt"/>
                        </a:rPr>
                        <a:t>   例</a:t>
                      </a:r>
                      <a:r>
                        <a:rPr lang="en-US" altLang="zh-CN" sz="2000" b="0" dirty="0">
                          <a:solidFill>
                            <a:srgbClr val="000000"/>
                          </a:solidFill>
                          <a:latin typeface="+mn-lt"/>
                          <a:ea typeface="+mn-ea"/>
                          <a:cs typeface="+mn-ea"/>
                          <a:sym typeface="+mn-lt"/>
                        </a:rPr>
                        <a:t>3.                                          </a:t>
                      </a:r>
                      <a:r>
                        <a:rPr lang="zh-CN" altLang="en-US" sz="2000" b="0" dirty="0">
                          <a:solidFill>
                            <a:srgbClr val="000000"/>
                          </a:solidFill>
                          <a:latin typeface="+mn-lt"/>
                          <a:ea typeface="+mn-ea"/>
                          <a:cs typeface="+mn-ea"/>
                          <a:sym typeface="+mn-lt"/>
                        </a:rPr>
                        <a:t>图书登记表</a:t>
                      </a:r>
                      <a:endParaRPr lang="zh-CN" altLang="en-US" sz="2000" b="0" dirty="0">
                        <a:latin typeface="+mn-lt"/>
                        <a:ea typeface="+mn-ea"/>
                        <a:cs typeface="+mn-ea"/>
                        <a:sym typeface="+mn-lt"/>
                      </a:endParaRP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hMerge="1">
                  <a:txBody>
                    <a:bodyPr/>
                    <a:lstStyle/>
                    <a:p>
                      <a:endParaRPr lang="zh-CN"/>
                    </a:p>
                  </a:txBody>
                  <a:tcP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tcPr>
                </a:tc>
                <a:tc hMerge="1">
                  <a:txBody>
                    <a:bodyPr/>
                    <a:lstStyle/>
                    <a:p>
                      <a:endParaRPr lang="zh-CN"/>
                    </a:p>
                  </a:txBody>
                  <a:tcP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tcPr>
                </a:tc>
                <a:tc hMerge="1">
                  <a:txBody>
                    <a:bodyPr/>
                    <a:lstStyle/>
                    <a:p>
                      <a:endParaRPr lang="zh-CN"/>
                    </a:p>
                  </a:txBody>
                  <a:tcP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tcPr>
                </a:tc>
                <a:tc hMerge="1">
                  <a:txBody>
                    <a:bodyPr/>
                    <a:lstStyle/>
                    <a:p>
                      <a:endParaRPr lang="zh-CN"/>
                    </a:p>
                  </a:txBody>
                  <a:tcPr>
                    <a:lnR w="12700" cap="flat" cmpd="sng">
                      <a:solidFill>
                        <a:schemeClr val="tx1"/>
                      </a:solidFill>
                      <a:prstDash val="solid"/>
                      <a:miter/>
                      <a:headEnd type="none" w="med" len="med"/>
                      <a:tailEnd type="none" w="med" len="med"/>
                    </a:lnR>
                    <a:lnT w="12700" cap="flat" cmpd="sng">
                      <a:solidFill>
                        <a:schemeClr val="tx1"/>
                      </a:solidFill>
                      <a:prstDash val="solid"/>
                      <a:miter/>
                      <a:headEnd type="none" w="med" len="med"/>
                      <a:tailEnd type="none" w="med" len="med"/>
                    </a:lnT>
                    <a:lnB w="12700" cap="flat" cmpd="sng">
                      <a:solidFill>
                        <a:schemeClr val="tx1"/>
                      </a:solidFill>
                      <a:prstDash val="solid"/>
                      <a:miter/>
                      <a:headEnd type="none" w="med" len="med"/>
                      <a:tailEnd type="none" w="med" len="med"/>
                    </a:lnB>
                  </a:tcPr>
                </a:tc>
                <a:extLst>
                  <a:ext uri="{0D108BD9-81ED-4DB2-BD59-A6C34878D82A}">
                    <a16:rowId xmlns:a16="http://schemas.microsoft.com/office/drawing/2014/main" val="10000"/>
                  </a:ext>
                </a:extLst>
              </a:tr>
              <a:tr h="465501">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序号</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solidFill>
                            <a:srgbClr val="000000"/>
                          </a:solidFill>
                          <a:latin typeface="+mn-lt"/>
                          <a:ea typeface="+mn-ea"/>
                          <a:cs typeface="+mn-ea"/>
                          <a:sym typeface="+mn-lt"/>
                        </a:rPr>
                        <a:t>书  名</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solidFill>
                            <a:srgbClr val="000000"/>
                          </a:solidFill>
                          <a:latin typeface="+mn-lt"/>
                          <a:ea typeface="+mn-ea"/>
                          <a:cs typeface="+mn-ea"/>
                          <a:sym typeface="+mn-lt"/>
                        </a:rPr>
                        <a:t>作  者  </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solidFill>
                            <a:srgbClr val="000000"/>
                          </a:solidFill>
                          <a:latin typeface="+mn-lt"/>
                          <a:ea typeface="+mn-ea"/>
                          <a:cs typeface="+mn-ea"/>
                          <a:sym typeface="+mn-lt"/>
                        </a:rPr>
                        <a:t>单价</a:t>
                      </a:r>
                      <a:r>
                        <a:rPr lang="en-US" altLang="zh-CN" sz="2000" b="0" dirty="0">
                          <a:solidFill>
                            <a:srgbClr val="000000"/>
                          </a:solidFill>
                          <a:latin typeface="+mn-lt"/>
                          <a:ea typeface="+mn-ea"/>
                          <a:cs typeface="+mn-ea"/>
                          <a:sym typeface="+mn-lt"/>
                        </a:rPr>
                        <a:t>(</a:t>
                      </a:r>
                      <a:r>
                        <a:rPr lang="zh-CN" altLang="en-US" sz="2000" b="0" dirty="0">
                          <a:solidFill>
                            <a:srgbClr val="000000"/>
                          </a:solidFill>
                          <a:latin typeface="+mn-lt"/>
                          <a:ea typeface="+mn-ea"/>
                          <a:cs typeface="+mn-ea"/>
                          <a:sym typeface="+mn-lt"/>
                        </a:rPr>
                        <a:t>元</a:t>
                      </a:r>
                      <a:r>
                        <a:rPr lang="en-US" altLang="zh-CN" sz="2000" b="0" dirty="0">
                          <a:solidFill>
                            <a:srgbClr val="000000"/>
                          </a:solidFill>
                          <a:latin typeface="+mn-lt"/>
                          <a:ea typeface="+mn-ea"/>
                          <a:cs typeface="+mn-ea"/>
                          <a:sym typeface="+mn-lt"/>
                        </a:rPr>
                        <a:t>) </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solidFill>
                            <a:srgbClr val="000000"/>
                          </a:solidFill>
                          <a:latin typeface="+mn-lt"/>
                          <a:ea typeface="+mn-ea"/>
                          <a:cs typeface="+mn-ea"/>
                          <a:sym typeface="+mn-lt"/>
                        </a:rPr>
                        <a:t>数量</a:t>
                      </a:r>
                      <a:r>
                        <a:rPr lang="en-US" altLang="zh-CN" sz="2000" b="0" dirty="0">
                          <a:solidFill>
                            <a:srgbClr val="000000"/>
                          </a:solidFill>
                          <a:latin typeface="+mn-lt"/>
                          <a:ea typeface="+mn-ea"/>
                          <a:cs typeface="+mn-ea"/>
                          <a:sym typeface="+mn-lt"/>
                        </a:rPr>
                        <a:t>(</a:t>
                      </a:r>
                      <a:r>
                        <a:rPr lang="zh-CN" altLang="en-US" sz="2000" b="0" dirty="0">
                          <a:solidFill>
                            <a:srgbClr val="000000"/>
                          </a:solidFill>
                          <a:latin typeface="+mn-lt"/>
                          <a:ea typeface="+mn-ea"/>
                          <a:cs typeface="+mn-ea"/>
                          <a:sym typeface="+mn-lt"/>
                        </a:rPr>
                        <a:t>册</a:t>
                      </a:r>
                      <a:r>
                        <a:rPr lang="en-US" altLang="zh-CN" sz="2000" b="0" dirty="0">
                          <a:solidFill>
                            <a:srgbClr val="000000"/>
                          </a:solidFill>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65501">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1</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C</a:t>
                      </a:r>
                      <a:r>
                        <a:rPr lang="zh-CN" altLang="en-US" sz="2000" b="0" dirty="0">
                          <a:latin typeface="+mn-lt"/>
                          <a:ea typeface="+mn-ea"/>
                          <a:cs typeface="+mn-ea"/>
                          <a:sym typeface="+mn-lt"/>
                        </a:rPr>
                        <a:t>语言程序设计</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谭浩强</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30</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100</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65501">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2</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数据结构</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严蔚敏</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22</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120</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65501">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65501">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n</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数据库系统原理</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zh-CN" altLang="en-US" sz="2000" b="0" dirty="0">
                          <a:latin typeface="+mn-lt"/>
                          <a:ea typeface="+mn-ea"/>
                          <a:cs typeface="+mn-ea"/>
                          <a:sym typeface="+mn-lt"/>
                        </a:rPr>
                        <a:t>王珊</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35</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60</a:t>
                      </a:r>
                    </a:p>
                  </a:txBody>
                  <a:tcPr marL="91457" marR="91457" marT="45718" marB="45718">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99471">
                <a:tc gridSpan="5">
                  <a:txBody>
                    <a:bodyPr/>
                    <a:lstStyle>
                      <a:lvl1pPr marL="0" lvl="0" indent="0" algn="l" defTabSz="914400" rtl="0" eaLnBrk="0" fontAlgn="base" latinLnBrk="0" hangingPunct="0">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sz="2400" b="0" i="0" u="none" kern="1200" baseline="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lvl="0" algn="ctr" eaLnBrk="1" hangingPunct="1">
                        <a:lnSpc>
                          <a:spcPct val="130000"/>
                        </a:lnSpc>
                        <a:spcBef>
                          <a:spcPct val="0"/>
                        </a:spcBef>
                        <a:spcAft>
                          <a:spcPct val="0"/>
                        </a:spcAft>
                        <a:buClr>
                          <a:schemeClr val="folHlink"/>
                        </a:buClr>
                        <a:buSzPct val="60000"/>
                        <a:buFont typeface="Wingdings" panose="05000000000000000000" pitchFamily="2" charset="2"/>
                        <a:buNone/>
                      </a:pPr>
                      <a:r>
                        <a:rPr lang="en-US" altLang="zh-CN" sz="2000" b="0" dirty="0">
                          <a:latin typeface="+mn-lt"/>
                          <a:ea typeface="+mn-ea"/>
                          <a:cs typeface="+mn-ea"/>
                          <a:sym typeface="+mn-lt"/>
                        </a:rPr>
                        <a:t>          </a:t>
                      </a:r>
                      <a:r>
                        <a:rPr lang="zh-CN" altLang="en-US" sz="2000" b="0" dirty="0">
                          <a:latin typeface="+mn-lt"/>
                          <a:ea typeface="+mn-ea"/>
                          <a:cs typeface="+mn-ea"/>
                          <a:sym typeface="+mn-lt"/>
                        </a:rPr>
                        <a:t>表长： </a:t>
                      </a:r>
                      <a:r>
                        <a:rPr lang="en-US" altLang="zh-CN" sz="2000" b="0" dirty="0">
                          <a:latin typeface="+mn-lt"/>
                          <a:ea typeface="+mn-ea"/>
                          <a:cs typeface="+mn-ea"/>
                          <a:sym typeface="+mn-lt"/>
                        </a:rPr>
                        <a:t>n</a:t>
                      </a:r>
                    </a:p>
                  </a:txBody>
                  <a:tcPr marL="91457" marR="91457" marT="45718" marB="45718">
                    <a:lnL>
                      <a:noFill/>
                    </a:lnL>
                    <a:lnR>
                      <a:noFill/>
                    </a:lnR>
                    <a:lnT w="12700" cap="flat" cmpd="sng">
                      <a:solidFill>
                        <a:srgbClr val="000000"/>
                      </a:solidFill>
                      <a:prstDash val="solid"/>
                      <a:miter/>
                      <a:headEnd type="none" w="med" len="med"/>
                      <a:tailEnd type="none" w="med" len="med"/>
                    </a:lnT>
                    <a:lnB>
                      <a:noFill/>
                    </a:lnB>
                    <a:lnTlToBr>
                      <a:noFill/>
                    </a:lnTlToBr>
                    <a:lnBlToTr>
                      <a:noFill/>
                    </a:lnBlToTr>
                    <a:noFill/>
                  </a:tcPr>
                </a:tc>
                <a:tc hMerge="1">
                  <a:txBody>
                    <a:bodyPr/>
                    <a:lstStyle/>
                    <a:p>
                      <a:endParaRPr lang="zh-CN"/>
                    </a:p>
                  </a:txBody>
                  <a:tcPr>
                    <a:lnT w="12700" cap="flat" cmpd="sng">
                      <a:solidFill>
                        <a:schemeClr val="tx1"/>
                      </a:solidFill>
                      <a:prstDash val="solid"/>
                      <a:miter/>
                      <a:headEnd type="none" w="med" len="med"/>
                      <a:tailEnd type="none" w="med" len="med"/>
                    </a:lnT>
                  </a:tcPr>
                </a:tc>
                <a:tc hMerge="1">
                  <a:txBody>
                    <a:bodyPr/>
                    <a:lstStyle/>
                    <a:p>
                      <a:endParaRPr lang="zh-CN"/>
                    </a:p>
                  </a:txBody>
                  <a:tcPr>
                    <a:lnT w="12700" cap="flat" cmpd="sng">
                      <a:solidFill>
                        <a:schemeClr val="tx1"/>
                      </a:solidFill>
                      <a:prstDash val="solid"/>
                      <a:miter/>
                      <a:headEnd type="none" w="med" len="med"/>
                      <a:tailEnd type="none" w="med" len="med"/>
                    </a:lnT>
                  </a:tcPr>
                </a:tc>
                <a:tc hMerge="1">
                  <a:txBody>
                    <a:bodyPr/>
                    <a:lstStyle/>
                    <a:p>
                      <a:endParaRPr lang="zh-CN"/>
                    </a:p>
                  </a:txBody>
                  <a:tcPr>
                    <a:lnT w="12700" cap="flat" cmpd="sng">
                      <a:solidFill>
                        <a:schemeClr val="tx1"/>
                      </a:solidFill>
                      <a:prstDash val="solid"/>
                      <a:miter/>
                      <a:headEnd type="none" w="med" len="med"/>
                      <a:tailEnd type="none" w="med" len="med"/>
                    </a:lnT>
                  </a:tcPr>
                </a:tc>
                <a:tc hMerge="1">
                  <a:txBody>
                    <a:bodyPr/>
                    <a:lstStyle/>
                    <a:p>
                      <a:endParaRPr lang="zh-CN"/>
                    </a:p>
                  </a:txBody>
                  <a:tcPr>
                    <a:lnT w="12700" cap="flat" cmpd="sng">
                      <a:solidFill>
                        <a:schemeClr val="tx1"/>
                      </a:solidFill>
                      <a:prstDash val="solid"/>
                      <a:miter/>
                      <a:headEnd type="none" w="med" len="med"/>
                      <a:tailEnd type="none" w="med" len="med"/>
                    </a:lnT>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839053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ea typeface="微软雅黑" panose="020B0503020204020204" pitchFamily="34" charset="-122"/>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pic>
        <p:nvPicPr>
          <p:cNvPr id="14" name="图片 13"/>
          <p:cNvPicPr>
            <a:picLocks noChangeAspect="1"/>
          </p:cNvPicPr>
          <p:nvPr/>
        </p:nvPicPr>
        <p:blipFill>
          <a:blip r:embed="rId2"/>
          <a:stretch>
            <a:fillRect/>
          </a:stretch>
        </p:blipFill>
        <p:spPr>
          <a:xfrm>
            <a:off x="1699895" y="2409825"/>
            <a:ext cx="2804160" cy="2804160"/>
          </a:xfrm>
          <a:prstGeom prst="rect">
            <a:avLst/>
          </a:prstGeom>
        </p:spPr>
      </p:pic>
      <p:sp>
        <p:nvSpPr>
          <p:cNvPr id="6" name="椭圆 5"/>
          <p:cNvSpPr/>
          <p:nvPr/>
        </p:nvSpPr>
        <p:spPr>
          <a:xfrm>
            <a:off x="3965567" y="4179499"/>
            <a:ext cx="1161708" cy="1161708"/>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3" name="椭圆 2"/>
          <p:cNvSpPr/>
          <p:nvPr/>
        </p:nvSpPr>
        <p:spPr>
          <a:xfrm>
            <a:off x="3773042" y="5583456"/>
            <a:ext cx="385049" cy="38504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31" name="文本框 30">
            <a:extLst>
              <a:ext uri="{FF2B5EF4-FFF2-40B4-BE49-F238E27FC236}">
                <a16:creationId xmlns:a16="http://schemas.microsoft.com/office/drawing/2014/main" id="{29859B10-AC7B-43C0-BD90-3C9269FF78E1}"/>
              </a:ext>
            </a:extLst>
          </p:cNvPr>
          <p:cNvSpPr txBox="1"/>
          <p:nvPr/>
        </p:nvSpPr>
        <p:spPr>
          <a:xfrm>
            <a:off x="1678977" y="194829"/>
            <a:ext cx="6158865" cy="59323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2.1.2 </a:t>
            </a:r>
            <a:r>
              <a:rPr kumimoji="0" lang="zh-CN" altLang="en-US" sz="2800" b="1" i="0" u="none" strike="noStrike" kern="1200" cap="none" spc="0" normalizeH="0" baseline="0" noProof="0" dirty="0">
                <a:ln>
                  <a:noFill/>
                </a:ln>
                <a:solidFill>
                  <a:srgbClr val="000000"/>
                </a:solidFill>
                <a:effectLst/>
                <a:uLnTx/>
                <a:uFillTx/>
                <a:cs typeface="+mn-ea"/>
                <a:sym typeface="+mn-lt"/>
              </a:rPr>
              <a:t>抽象数据类型线性表的定义</a:t>
            </a:r>
          </a:p>
        </p:txBody>
      </p:sp>
      <p:sp>
        <p:nvSpPr>
          <p:cNvPr id="32" name="Text Box 3">
            <a:extLst>
              <a:ext uri="{FF2B5EF4-FFF2-40B4-BE49-F238E27FC236}">
                <a16:creationId xmlns:a16="http://schemas.microsoft.com/office/drawing/2014/main" id="{12EF793A-8DEF-4735-8D14-FF4EC400899B}"/>
              </a:ext>
            </a:extLst>
          </p:cNvPr>
          <p:cNvSpPr txBox="1">
            <a:spLocks noChangeArrowheads="1"/>
          </p:cNvSpPr>
          <p:nvPr/>
        </p:nvSpPr>
        <p:spPr bwMode="auto">
          <a:xfrm>
            <a:off x="5127275" y="1791970"/>
            <a:ext cx="7498688" cy="5097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ADT List</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a:t>
            </a:r>
            <a:r>
              <a:rPr lang="zh-CN" altLang="en-US" sz="1800" dirty="0">
                <a:solidFill>
                  <a:srgbClr val="FF0000"/>
                </a:solidFill>
                <a:latin typeface="+mn-lt"/>
                <a:ea typeface="+mn-ea"/>
                <a:cs typeface="+mn-ea"/>
                <a:sym typeface="+mn-lt"/>
              </a:rPr>
              <a:t>数据对象</a:t>
            </a:r>
            <a:r>
              <a:rPr lang="zh-CN" altLang="en-US" sz="1800" dirty="0">
                <a:solidFill>
                  <a:srgbClr val="000000"/>
                </a:solidFill>
                <a:latin typeface="+mn-lt"/>
                <a:ea typeface="+mn-ea"/>
                <a:cs typeface="+mn-ea"/>
                <a:sym typeface="+mn-lt"/>
              </a:rPr>
              <a:t>：</a:t>
            </a:r>
            <a:r>
              <a:rPr lang="en-US" altLang="zh-CN" sz="1800" dirty="0">
                <a:solidFill>
                  <a:srgbClr val="000000"/>
                </a:solidFill>
                <a:latin typeface="+mn-lt"/>
                <a:ea typeface="+mn-ea"/>
                <a:cs typeface="+mn-ea"/>
                <a:sym typeface="+mn-lt"/>
              </a:rPr>
              <a:t>D={</a:t>
            </a:r>
            <a:r>
              <a:rPr lang="en-US" altLang="zh-CN" sz="1800" dirty="0" err="1">
                <a:solidFill>
                  <a:srgbClr val="000000"/>
                </a:solidFill>
                <a:latin typeface="+mn-lt"/>
                <a:ea typeface="+mn-ea"/>
                <a:cs typeface="+mn-ea"/>
                <a:sym typeface="+mn-lt"/>
              </a:rPr>
              <a:t>a</a:t>
            </a:r>
            <a:r>
              <a:rPr lang="en-US" altLang="zh-CN" sz="1800" baseline="-25000" dirty="0" err="1">
                <a:solidFill>
                  <a:srgbClr val="000000"/>
                </a:solidFill>
                <a:latin typeface="+mn-lt"/>
                <a:ea typeface="+mn-ea"/>
                <a:cs typeface="+mn-ea"/>
                <a:sym typeface="+mn-lt"/>
              </a:rPr>
              <a:t>i</a:t>
            </a:r>
            <a:r>
              <a:rPr lang="en-US" altLang="zh-CN" sz="1800" dirty="0" err="1">
                <a:solidFill>
                  <a:srgbClr val="000000"/>
                </a:solidFill>
                <a:latin typeface="+mn-lt"/>
                <a:ea typeface="+mn-ea"/>
                <a:cs typeface="+mn-ea"/>
                <a:sym typeface="+mn-lt"/>
              </a:rPr>
              <a:t>|a</a:t>
            </a:r>
            <a:r>
              <a:rPr lang="en-US" altLang="zh-CN" sz="1800" baseline="-25000" dirty="0" err="1">
                <a:solidFill>
                  <a:srgbClr val="000000"/>
                </a:solidFill>
                <a:latin typeface="+mn-lt"/>
                <a:ea typeface="+mn-ea"/>
                <a:cs typeface="+mn-ea"/>
                <a:sym typeface="+mn-lt"/>
              </a:rPr>
              <a:t>i</a:t>
            </a:r>
            <a:r>
              <a:rPr lang="en-US" altLang="zh-CN" sz="1800" dirty="0" err="1">
                <a:solidFill>
                  <a:srgbClr val="000000"/>
                </a:solidFill>
                <a:latin typeface="+mn-lt"/>
                <a:ea typeface="+mn-ea"/>
                <a:cs typeface="+mn-ea"/>
                <a:sym typeface="+mn-lt"/>
              </a:rPr>
              <a:t>∈ElemSet,i</a:t>
            </a:r>
            <a:r>
              <a:rPr lang="en-US" altLang="zh-CN" sz="1800" dirty="0">
                <a:solidFill>
                  <a:srgbClr val="000000"/>
                </a:solidFill>
                <a:latin typeface="+mn-lt"/>
                <a:ea typeface="+mn-ea"/>
                <a:cs typeface="+mn-ea"/>
                <a:sym typeface="+mn-lt"/>
              </a:rPr>
              <a:t>=1,2,,...</a:t>
            </a:r>
            <a:r>
              <a:rPr lang="en-US" altLang="zh-CN" sz="1800" dirty="0" err="1">
                <a:solidFill>
                  <a:srgbClr val="000000"/>
                </a:solidFill>
                <a:latin typeface="+mn-lt"/>
                <a:ea typeface="+mn-ea"/>
                <a:cs typeface="+mn-ea"/>
                <a:sym typeface="+mn-lt"/>
              </a:rPr>
              <a:t>n,n</a:t>
            </a:r>
            <a:r>
              <a:rPr lang="en-US" altLang="zh-CN" sz="1800" dirty="0">
                <a:solidFill>
                  <a:srgbClr val="000000"/>
                </a:solidFill>
                <a:latin typeface="+mn-lt"/>
                <a:ea typeface="+mn-ea"/>
                <a:cs typeface="+mn-ea"/>
                <a:sym typeface="+mn-lt"/>
              </a:rPr>
              <a:t>&gt;=0}</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a:t>
            </a:r>
            <a:r>
              <a:rPr lang="zh-CN" altLang="en-US" sz="1800" dirty="0">
                <a:solidFill>
                  <a:srgbClr val="FF0000"/>
                </a:solidFill>
                <a:latin typeface="+mn-lt"/>
                <a:ea typeface="+mn-ea"/>
                <a:cs typeface="+mn-ea"/>
                <a:sym typeface="+mn-lt"/>
              </a:rPr>
              <a:t>数据关系</a:t>
            </a:r>
            <a:r>
              <a:rPr lang="zh-CN" altLang="en-US" sz="1800" dirty="0">
                <a:solidFill>
                  <a:srgbClr val="000000"/>
                </a:solidFill>
                <a:latin typeface="+mn-lt"/>
                <a:ea typeface="+mn-ea"/>
                <a:cs typeface="+mn-ea"/>
                <a:sym typeface="+mn-lt"/>
              </a:rPr>
              <a:t>：</a:t>
            </a:r>
            <a:r>
              <a:rPr lang="en-US" altLang="zh-CN" sz="1800" dirty="0">
                <a:solidFill>
                  <a:srgbClr val="000000"/>
                </a:solidFill>
                <a:latin typeface="+mn-lt"/>
                <a:ea typeface="+mn-ea"/>
                <a:cs typeface="+mn-ea"/>
                <a:sym typeface="+mn-lt"/>
              </a:rPr>
              <a:t>R1={</a:t>
            </a:r>
            <a:r>
              <a:rPr lang="en-US" altLang="zh-CN" sz="1800" dirty="0">
                <a:solidFill>
                  <a:srgbClr val="FF0000"/>
                </a:solidFill>
                <a:latin typeface="+mn-lt"/>
                <a:ea typeface="+mn-ea"/>
                <a:cs typeface="+mn-ea"/>
                <a:sym typeface="+mn-lt"/>
              </a:rPr>
              <a:t>&lt;a</a:t>
            </a:r>
            <a:r>
              <a:rPr lang="en-US" altLang="zh-CN" sz="1800" baseline="-25000" dirty="0">
                <a:solidFill>
                  <a:srgbClr val="FF0000"/>
                </a:solidFill>
                <a:latin typeface="+mn-lt"/>
                <a:ea typeface="+mn-ea"/>
                <a:cs typeface="+mn-ea"/>
                <a:sym typeface="+mn-lt"/>
              </a:rPr>
              <a:t>i-1</a:t>
            </a:r>
            <a:r>
              <a:rPr lang="en-US" altLang="zh-CN" sz="1800" dirty="0">
                <a:solidFill>
                  <a:srgbClr val="FF0000"/>
                </a:solidFill>
                <a:latin typeface="+mn-lt"/>
                <a:ea typeface="+mn-ea"/>
                <a:cs typeface="+mn-ea"/>
                <a:sym typeface="+mn-lt"/>
              </a:rPr>
              <a:t>,a</a:t>
            </a:r>
            <a:r>
              <a:rPr lang="en-US" altLang="zh-CN" sz="1800" baseline="-25000" dirty="0">
                <a:solidFill>
                  <a:srgbClr val="FF0000"/>
                </a:solidFill>
                <a:latin typeface="+mn-lt"/>
                <a:ea typeface="+mn-ea"/>
                <a:cs typeface="+mn-ea"/>
                <a:sym typeface="+mn-lt"/>
              </a:rPr>
              <a:t>i</a:t>
            </a:r>
            <a:r>
              <a:rPr lang="en-US" altLang="zh-CN" sz="1800" dirty="0">
                <a:solidFill>
                  <a:srgbClr val="FF0000"/>
                </a:solidFill>
                <a:latin typeface="+mn-lt"/>
                <a:ea typeface="+mn-ea"/>
                <a:cs typeface="+mn-ea"/>
                <a:sym typeface="+mn-lt"/>
              </a:rPr>
              <a:t>&gt;</a:t>
            </a:r>
            <a:r>
              <a:rPr lang="en-US" altLang="zh-CN" sz="1800" dirty="0">
                <a:solidFill>
                  <a:srgbClr val="000000"/>
                </a:solidFill>
                <a:latin typeface="+mn-lt"/>
                <a:ea typeface="+mn-ea"/>
                <a:cs typeface="+mn-ea"/>
                <a:sym typeface="+mn-lt"/>
              </a:rPr>
              <a:t>| a</a:t>
            </a:r>
            <a:r>
              <a:rPr lang="en-US" altLang="zh-CN" sz="1800" baseline="-25000" dirty="0">
                <a:solidFill>
                  <a:srgbClr val="000000"/>
                </a:solidFill>
                <a:latin typeface="+mn-lt"/>
                <a:ea typeface="+mn-ea"/>
                <a:cs typeface="+mn-ea"/>
                <a:sym typeface="+mn-lt"/>
              </a:rPr>
              <a:t>i-1</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∈D,i=2,,...n}</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基本操作：    </a:t>
            </a:r>
            <a:endParaRPr lang="en-US" altLang="zh-CN" sz="18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1.InitList(&amp;L)                //</a:t>
            </a:r>
            <a:r>
              <a:rPr lang="zh-CN" altLang="en-US" sz="1800" dirty="0">
                <a:solidFill>
                  <a:srgbClr val="000000"/>
                </a:solidFill>
                <a:latin typeface="+mn-lt"/>
                <a:ea typeface="+mn-ea"/>
                <a:cs typeface="+mn-ea"/>
                <a:sym typeface="+mn-lt"/>
              </a:rPr>
              <a:t>构造空表</a:t>
            </a:r>
            <a:r>
              <a:rPr lang="en-US" altLang="zh-CN" sz="1800" dirty="0">
                <a:solidFill>
                  <a:srgbClr val="000000"/>
                </a:solidFill>
                <a:latin typeface="+mn-lt"/>
                <a:ea typeface="+mn-ea"/>
                <a:cs typeface="+mn-ea"/>
                <a:sym typeface="+mn-lt"/>
              </a:rPr>
              <a:t>L</a:t>
            </a:r>
            <a:r>
              <a:rPr lang="zh-CN" altLang="en-US" sz="1800" dirty="0">
                <a:solidFill>
                  <a:srgbClr val="000000"/>
                </a:solidFill>
                <a:latin typeface="+mn-lt"/>
                <a:ea typeface="+mn-ea"/>
                <a:cs typeface="+mn-ea"/>
                <a:sym typeface="+mn-lt"/>
              </a:rPr>
              <a:t>。</a:t>
            </a: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2.DestroyList(&amp;L)         //</a:t>
            </a:r>
            <a:r>
              <a:rPr lang="zh-CN" altLang="en-US" sz="1800" dirty="0">
                <a:solidFill>
                  <a:srgbClr val="000000"/>
                </a:solidFill>
                <a:latin typeface="+mn-lt"/>
                <a:ea typeface="+mn-ea"/>
                <a:cs typeface="+mn-ea"/>
                <a:sym typeface="+mn-lt"/>
              </a:rPr>
              <a:t>销毁线性表</a:t>
            </a:r>
            <a:r>
              <a:rPr lang="en-US" altLang="zh-CN" sz="1800" dirty="0">
                <a:solidFill>
                  <a:srgbClr val="000000"/>
                </a:solidFill>
                <a:latin typeface="+mn-lt"/>
                <a:ea typeface="+mn-ea"/>
                <a:cs typeface="+mn-ea"/>
                <a:sym typeface="+mn-lt"/>
              </a:rPr>
              <a:t>L</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3.ClearList(&amp;L)             //</a:t>
            </a:r>
            <a:r>
              <a:rPr lang="zh-CN" altLang="en-US" sz="1800" dirty="0">
                <a:solidFill>
                  <a:srgbClr val="000000"/>
                </a:solidFill>
                <a:latin typeface="+mn-lt"/>
                <a:ea typeface="+mn-ea"/>
                <a:cs typeface="+mn-ea"/>
                <a:sym typeface="+mn-lt"/>
              </a:rPr>
              <a:t>置</a:t>
            </a:r>
            <a:r>
              <a:rPr lang="en-US" altLang="zh-CN" sz="1800" dirty="0">
                <a:solidFill>
                  <a:srgbClr val="000000"/>
                </a:solidFill>
                <a:latin typeface="+mn-lt"/>
                <a:ea typeface="+mn-ea"/>
                <a:cs typeface="+mn-ea"/>
                <a:sym typeface="+mn-lt"/>
              </a:rPr>
              <a:t>L</a:t>
            </a:r>
            <a:r>
              <a:rPr lang="zh-CN" altLang="en-US" sz="1800" dirty="0">
                <a:solidFill>
                  <a:srgbClr val="000000"/>
                </a:solidFill>
                <a:latin typeface="+mn-lt"/>
                <a:ea typeface="+mn-ea"/>
                <a:cs typeface="+mn-ea"/>
                <a:sym typeface="+mn-lt"/>
              </a:rPr>
              <a:t>为空表</a:t>
            </a:r>
            <a:endParaRPr lang="en-US" altLang="zh-CN" sz="18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4.ListEmpty(L)              //</a:t>
            </a:r>
            <a:r>
              <a:rPr lang="zh-CN" altLang="en-US" sz="1800" dirty="0">
                <a:solidFill>
                  <a:srgbClr val="000000"/>
                </a:solidFill>
                <a:latin typeface="+mn-lt"/>
                <a:ea typeface="+mn-ea"/>
                <a:cs typeface="+mn-ea"/>
                <a:sym typeface="+mn-lt"/>
              </a:rPr>
              <a:t>判断</a:t>
            </a:r>
            <a:r>
              <a:rPr lang="en-US" altLang="zh-CN" sz="1800" dirty="0">
                <a:solidFill>
                  <a:srgbClr val="000000"/>
                </a:solidFill>
                <a:latin typeface="+mn-lt"/>
                <a:ea typeface="+mn-ea"/>
                <a:cs typeface="+mn-ea"/>
                <a:sym typeface="+mn-lt"/>
              </a:rPr>
              <a:t>L</a:t>
            </a:r>
            <a:r>
              <a:rPr lang="zh-CN" altLang="en-US" sz="1800" dirty="0">
                <a:solidFill>
                  <a:srgbClr val="000000"/>
                </a:solidFill>
                <a:latin typeface="+mn-lt"/>
                <a:ea typeface="+mn-ea"/>
                <a:cs typeface="+mn-ea"/>
                <a:sym typeface="+mn-lt"/>
              </a:rPr>
              <a:t>是否为空表  </a:t>
            </a:r>
            <a:endParaRPr lang="en-US" altLang="zh-CN" sz="18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5.ListLength(L)             //</a:t>
            </a:r>
            <a:r>
              <a:rPr lang="zh-CN" altLang="en-US" sz="1800" dirty="0">
                <a:solidFill>
                  <a:srgbClr val="000000"/>
                </a:solidFill>
                <a:latin typeface="+mn-lt"/>
                <a:ea typeface="+mn-ea"/>
                <a:cs typeface="+mn-ea"/>
                <a:sym typeface="+mn-lt"/>
              </a:rPr>
              <a:t>求表</a:t>
            </a:r>
            <a:r>
              <a:rPr lang="en-US" altLang="zh-CN" sz="1800" dirty="0">
                <a:solidFill>
                  <a:srgbClr val="000000"/>
                </a:solidFill>
                <a:latin typeface="+mn-lt"/>
                <a:ea typeface="+mn-ea"/>
                <a:cs typeface="+mn-ea"/>
                <a:sym typeface="+mn-lt"/>
              </a:rPr>
              <a:t>L</a:t>
            </a:r>
            <a:r>
              <a:rPr lang="zh-CN" altLang="en-US" sz="1800" dirty="0">
                <a:solidFill>
                  <a:srgbClr val="000000"/>
                </a:solidFill>
                <a:latin typeface="+mn-lt"/>
                <a:ea typeface="+mn-ea"/>
                <a:cs typeface="+mn-ea"/>
                <a:sym typeface="+mn-lt"/>
              </a:rPr>
              <a:t>的长度</a:t>
            </a: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6.GetElem(L,</a:t>
            </a:r>
            <a:r>
              <a:rPr lang="en-US" altLang="zh-CN" sz="1800" dirty="0" err="1">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,&amp;e)         //</a:t>
            </a:r>
            <a:r>
              <a:rPr lang="zh-CN" altLang="en-US" sz="1800" dirty="0">
                <a:solidFill>
                  <a:srgbClr val="000000"/>
                </a:solidFill>
                <a:latin typeface="+mn-lt"/>
                <a:ea typeface="+mn-ea"/>
                <a:cs typeface="+mn-ea"/>
                <a:sym typeface="+mn-lt"/>
              </a:rPr>
              <a:t>取元素</a:t>
            </a:r>
            <a:r>
              <a:rPr lang="en-US" altLang="zh-CN" sz="1800" dirty="0">
                <a:solidFill>
                  <a:srgbClr val="000000"/>
                </a:solidFill>
                <a:latin typeface="+mn-lt"/>
                <a:ea typeface="+mn-ea"/>
                <a:cs typeface="+mn-ea"/>
                <a:sym typeface="+mn-lt"/>
              </a:rPr>
              <a:t>ai,</a:t>
            </a:r>
            <a:r>
              <a:rPr lang="zh-CN" altLang="en-US" sz="1800" dirty="0">
                <a:solidFill>
                  <a:srgbClr val="000000"/>
                </a:solidFill>
                <a:latin typeface="+mn-lt"/>
                <a:ea typeface="+mn-ea"/>
                <a:cs typeface="+mn-ea"/>
                <a:sym typeface="+mn-lt"/>
              </a:rPr>
              <a:t>由</a:t>
            </a:r>
            <a:r>
              <a:rPr lang="en-US" altLang="zh-CN" sz="1800" dirty="0">
                <a:solidFill>
                  <a:srgbClr val="000000"/>
                </a:solidFill>
                <a:latin typeface="+mn-lt"/>
                <a:ea typeface="+mn-ea"/>
                <a:cs typeface="+mn-ea"/>
                <a:sym typeface="+mn-lt"/>
              </a:rPr>
              <a:t>e</a:t>
            </a:r>
            <a:r>
              <a:rPr lang="zh-CN" altLang="en-US" sz="1800" dirty="0">
                <a:solidFill>
                  <a:srgbClr val="000000"/>
                </a:solidFill>
                <a:latin typeface="+mn-lt"/>
                <a:ea typeface="+mn-ea"/>
                <a:cs typeface="+mn-ea"/>
                <a:sym typeface="+mn-lt"/>
              </a:rPr>
              <a:t>返回</a:t>
            </a:r>
            <a:r>
              <a:rPr lang="en-US" altLang="zh-CN" sz="1800" dirty="0">
                <a:solidFill>
                  <a:srgbClr val="000000"/>
                </a:solidFill>
                <a:latin typeface="+mn-lt"/>
                <a:ea typeface="+mn-ea"/>
                <a:cs typeface="+mn-ea"/>
                <a:sym typeface="+mn-lt"/>
              </a:rPr>
              <a:t>ai</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7.LocateElem(</a:t>
            </a:r>
            <a:r>
              <a:rPr lang="en-US" altLang="zh-CN" sz="1800" dirty="0" err="1">
                <a:solidFill>
                  <a:srgbClr val="000000"/>
                </a:solidFill>
                <a:latin typeface="+mn-lt"/>
                <a:ea typeface="+mn-ea"/>
                <a:cs typeface="+mn-ea"/>
                <a:sym typeface="+mn-lt"/>
              </a:rPr>
              <a:t>L,e,compare</a:t>
            </a:r>
            <a:r>
              <a:rPr lang="en-US" altLang="zh-CN" sz="18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查找符合条件的元素</a:t>
            </a: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8.ListInsert(&amp;</a:t>
            </a:r>
            <a:r>
              <a:rPr lang="en-US" altLang="zh-CN" sz="1800" dirty="0" err="1">
                <a:solidFill>
                  <a:srgbClr val="000000"/>
                </a:solidFill>
                <a:latin typeface="+mn-lt"/>
                <a:ea typeface="+mn-ea"/>
                <a:cs typeface="+mn-ea"/>
                <a:sym typeface="+mn-lt"/>
              </a:rPr>
              <a:t>L,i,e</a:t>
            </a:r>
            <a:r>
              <a:rPr lang="en-US" altLang="zh-CN" sz="18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元素</a:t>
            </a:r>
            <a:r>
              <a:rPr lang="en-US" altLang="zh-CN" sz="1800" dirty="0">
                <a:solidFill>
                  <a:srgbClr val="000000"/>
                </a:solidFill>
                <a:latin typeface="+mn-lt"/>
                <a:ea typeface="+mn-ea"/>
                <a:cs typeface="+mn-ea"/>
                <a:sym typeface="+mn-lt"/>
              </a:rPr>
              <a:t>a</a:t>
            </a:r>
            <a:r>
              <a:rPr lang="en-US" altLang="zh-CN" sz="1800" baseline="-25000" dirty="0">
                <a:solidFill>
                  <a:srgbClr val="000000"/>
                </a:solidFill>
                <a:latin typeface="+mn-lt"/>
                <a:ea typeface="+mn-ea"/>
                <a:cs typeface="+mn-ea"/>
                <a:sym typeface="+mn-lt"/>
              </a:rPr>
              <a:t>i</a:t>
            </a:r>
            <a:r>
              <a:rPr lang="zh-CN" altLang="en-US" sz="1800" dirty="0">
                <a:solidFill>
                  <a:srgbClr val="000000"/>
                </a:solidFill>
                <a:latin typeface="+mn-lt"/>
                <a:ea typeface="+mn-ea"/>
                <a:cs typeface="+mn-ea"/>
                <a:sym typeface="+mn-lt"/>
              </a:rPr>
              <a:t>之前插入新元素</a:t>
            </a:r>
            <a:r>
              <a:rPr lang="en-US" altLang="zh-CN" sz="1800" dirty="0">
                <a:solidFill>
                  <a:srgbClr val="000000"/>
                </a:solidFill>
                <a:latin typeface="+mn-lt"/>
                <a:ea typeface="+mn-ea"/>
                <a:cs typeface="+mn-ea"/>
                <a:sym typeface="+mn-lt"/>
              </a:rPr>
              <a:t>e</a:t>
            </a:r>
          </a:p>
          <a:p>
            <a:pPr defTabSz="914400" fontAlgn="base">
              <a:lnSpc>
                <a:spcPct val="130000"/>
              </a:lnSpc>
              <a:spcBef>
                <a:spcPct val="0"/>
              </a:spcBef>
              <a:spcAft>
                <a:spcPct val="0"/>
              </a:spcAft>
              <a:buClrTx/>
              <a:buSzTx/>
              <a:buFontTx/>
              <a:buNone/>
            </a:pPr>
            <a:r>
              <a:rPr lang="en-US" altLang="zh-CN" sz="1800" dirty="0">
                <a:solidFill>
                  <a:srgbClr val="000000"/>
                </a:solidFill>
                <a:latin typeface="+mn-lt"/>
                <a:ea typeface="+mn-ea"/>
                <a:cs typeface="+mn-ea"/>
                <a:sym typeface="+mn-lt"/>
              </a:rPr>
              <a:t>  9.ListDelete(&amp;L,</a:t>
            </a:r>
            <a:r>
              <a:rPr lang="en-US" altLang="zh-CN" sz="1800" dirty="0" err="1">
                <a:solidFill>
                  <a:srgbClr val="000000"/>
                </a:solidFill>
                <a:latin typeface="+mn-lt"/>
                <a:ea typeface="+mn-ea"/>
                <a:cs typeface="+mn-ea"/>
                <a:sym typeface="+mn-lt"/>
              </a:rPr>
              <a:t>i</a:t>
            </a:r>
            <a:r>
              <a:rPr lang="en-US" altLang="zh-CN" sz="1800" dirty="0">
                <a:solidFill>
                  <a:srgbClr val="000000"/>
                </a:solidFill>
                <a:latin typeface="+mn-lt"/>
                <a:ea typeface="+mn-ea"/>
                <a:cs typeface="+mn-ea"/>
                <a:sym typeface="+mn-lt"/>
              </a:rPr>
              <a:t>,&amp;e)    //</a:t>
            </a:r>
            <a:r>
              <a:rPr lang="zh-CN" altLang="en-US" sz="1800" dirty="0">
                <a:solidFill>
                  <a:srgbClr val="000000"/>
                </a:solidFill>
                <a:latin typeface="+mn-lt"/>
                <a:ea typeface="+mn-ea"/>
                <a:cs typeface="+mn-ea"/>
                <a:sym typeface="+mn-lt"/>
              </a:rPr>
              <a:t>删除第</a:t>
            </a:r>
            <a:r>
              <a:rPr lang="en-US" altLang="zh-CN" sz="1800" dirty="0" err="1">
                <a:solidFill>
                  <a:srgbClr val="000000"/>
                </a:solidFill>
                <a:latin typeface="+mn-lt"/>
                <a:ea typeface="+mn-ea"/>
                <a:cs typeface="+mn-ea"/>
                <a:sym typeface="+mn-lt"/>
              </a:rPr>
              <a:t>i</a:t>
            </a:r>
            <a:r>
              <a:rPr lang="zh-CN" altLang="en-US" sz="1800" dirty="0">
                <a:solidFill>
                  <a:srgbClr val="000000"/>
                </a:solidFill>
                <a:latin typeface="+mn-lt"/>
                <a:ea typeface="+mn-ea"/>
                <a:cs typeface="+mn-ea"/>
                <a:sym typeface="+mn-lt"/>
              </a:rPr>
              <a:t>个元素</a:t>
            </a:r>
          </a:p>
          <a:p>
            <a:pPr defTabSz="914400" fontAlgn="base">
              <a:lnSpc>
                <a:spcPct val="130000"/>
              </a:lnSpc>
              <a:spcBef>
                <a:spcPct val="0"/>
              </a:spcBef>
              <a:spcAft>
                <a:spcPct val="0"/>
              </a:spcAft>
              <a:buClrTx/>
              <a:buSzTx/>
              <a:buFontTx/>
              <a:buNone/>
            </a:pPr>
            <a:r>
              <a:rPr lang="zh-CN" altLang="en-US" sz="1800" dirty="0">
                <a:solidFill>
                  <a:srgbClr val="000000"/>
                </a:solidFill>
                <a:latin typeface="+mn-lt"/>
                <a:ea typeface="+mn-ea"/>
                <a:cs typeface="+mn-ea"/>
                <a:sym typeface="+mn-lt"/>
              </a:rPr>
              <a:t>            </a:t>
            </a:r>
            <a:r>
              <a:rPr lang="en-US" altLang="zh-CN" sz="1800" dirty="0">
                <a:solidFill>
                  <a:srgbClr val="000000"/>
                </a:solidFill>
                <a:latin typeface="+mn-lt"/>
                <a:ea typeface="+mn-ea"/>
                <a:cs typeface="+mn-ea"/>
                <a:sym typeface="+mn-lt"/>
              </a:rPr>
              <a:t>… …     }ADT List</a:t>
            </a:r>
          </a:p>
        </p:txBody>
      </p:sp>
      <p:sp>
        <p:nvSpPr>
          <p:cNvPr id="15" name="矩形 14">
            <a:extLst>
              <a:ext uri="{FF2B5EF4-FFF2-40B4-BE49-F238E27FC236}">
                <a16:creationId xmlns:a16="http://schemas.microsoft.com/office/drawing/2014/main" id="{0AE305D2-361F-4E6F-AD6E-92382B446A95}"/>
              </a:ext>
            </a:extLst>
          </p:cNvPr>
          <p:cNvSpPr/>
          <p:nvPr/>
        </p:nvSpPr>
        <p:spPr>
          <a:xfrm>
            <a:off x="9911098" y="3121404"/>
            <a:ext cx="1887710" cy="1944627"/>
          </a:xfrm>
          <a:prstGeom prst="rect">
            <a:avLst/>
          </a:prstGeom>
          <a:solidFill>
            <a:srgbClr val="FDFDFD"/>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1600" dirty="0">
                <a:solidFill>
                  <a:schemeClr val="tx1"/>
                </a:solidFill>
              </a:rPr>
              <a:t>从逻辑上定义线性表这一数据结构的数据对象、数据对象间的关系以及相关的基本操作</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3" grpId="0" bldLvl="0" animBg="1"/>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ea typeface="微软雅黑" panose="020B0503020204020204" pitchFamily="34" charset="-122"/>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pic>
        <p:nvPicPr>
          <p:cNvPr id="14" name="图片 13"/>
          <p:cNvPicPr>
            <a:picLocks noChangeAspect="1"/>
          </p:cNvPicPr>
          <p:nvPr/>
        </p:nvPicPr>
        <p:blipFill>
          <a:blip r:embed="rId2"/>
          <a:stretch>
            <a:fillRect/>
          </a:stretch>
        </p:blipFill>
        <p:spPr>
          <a:xfrm>
            <a:off x="1699895" y="2409825"/>
            <a:ext cx="2804160" cy="2804160"/>
          </a:xfrm>
          <a:prstGeom prst="rect">
            <a:avLst/>
          </a:prstGeom>
        </p:spPr>
      </p:pic>
      <p:sp>
        <p:nvSpPr>
          <p:cNvPr id="6" name="椭圆 5"/>
          <p:cNvSpPr/>
          <p:nvPr/>
        </p:nvSpPr>
        <p:spPr>
          <a:xfrm>
            <a:off x="3965567" y="4179499"/>
            <a:ext cx="1161708" cy="1161708"/>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3" name="椭圆 2"/>
          <p:cNvSpPr/>
          <p:nvPr/>
        </p:nvSpPr>
        <p:spPr>
          <a:xfrm>
            <a:off x="3773042" y="5583456"/>
            <a:ext cx="385049" cy="38504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24" name="椭圆 23"/>
          <p:cNvSpPr/>
          <p:nvPr/>
        </p:nvSpPr>
        <p:spPr>
          <a:xfrm>
            <a:off x="5607858" y="207973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1</a:t>
            </a:r>
          </a:p>
        </p:txBody>
      </p:sp>
      <p:sp>
        <p:nvSpPr>
          <p:cNvPr id="4" name="椭圆 3"/>
          <p:cNvSpPr/>
          <p:nvPr/>
        </p:nvSpPr>
        <p:spPr>
          <a:xfrm>
            <a:off x="5624452" y="344572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2</a:t>
            </a:r>
          </a:p>
        </p:txBody>
      </p:sp>
      <p:sp>
        <p:nvSpPr>
          <p:cNvPr id="5" name="椭圆 4"/>
          <p:cNvSpPr/>
          <p:nvPr/>
        </p:nvSpPr>
        <p:spPr>
          <a:xfrm>
            <a:off x="5624452" y="5159323"/>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3</a:t>
            </a:r>
          </a:p>
        </p:txBody>
      </p:sp>
      <p:grpSp>
        <p:nvGrpSpPr>
          <p:cNvPr id="33" name="组合 32"/>
          <p:cNvGrpSpPr/>
          <p:nvPr/>
        </p:nvGrpSpPr>
        <p:grpSpPr>
          <a:xfrm>
            <a:off x="6192798" y="1981672"/>
            <a:ext cx="5563052" cy="1580817"/>
            <a:chOff x="777892" y="3387780"/>
            <a:chExt cx="5563052" cy="1580817"/>
          </a:xfrm>
        </p:grpSpPr>
        <p:sp>
          <p:nvSpPr>
            <p:cNvPr id="34" name="矩形 33"/>
            <p:cNvSpPr/>
            <p:nvPr/>
          </p:nvSpPr>
          <p:spPr>
            <a:xfrm>
              <a:off x="1549415" y="3717288"/>
              <a:ext cx="4791529" cy="362022"/>
            </a:xfrm>
            <a:prstGeom prst="rect">
              <a:avLst/>
            </a:prstGeom>
          </p:spPr>
          <p:txBody>
            <a:bodyPr wrap="square">
              <a:spAutoFit/>
              <a:scene3d>
                <a:camera prst="orthographicFront"/>
                <a:lightRig rig="threePt" dir="t"/>
              </a:scene3d>
              <a:sp3d contourW="12700"/>
            </a:bodyPr>
            <a:lstStyle/>
            <a:p>
              <a:pPr defTabSz="914400" fontAlgn="base">
                <a:lnSpc>
                  <a:spcPct val="120000"/>
                </a:lnSpc>
                <a:spcBef>
                  <a:spcPct val="0"/>
                </a:spcBef>
                <a:spcAft>
                  <a:spcPct val="0"/>
                </a:spcAft>
                <a:buClrTx/>
                <a:buSzTx/>
                <a:buFontTx/>
                <a:buNone/>
              </a:pPr>
              <a:r>
                <a:rPr lang="zh-CN" altLang="en-US" sz="1600" dirty="0">
                  <a:solidFill>
                    <a:srgbClr val="000000"/>
                  </a:solidFill>
                  <a:latin typeface="+mn-lt"/>
                  <a:ea typeface="+mn-ea"/>
                  <a:cs typeface="+mn-ea"/>
                  <a:sym typeface="+mn-lt"/>
                </a:rPr>
                <a:t> </a:t>
              </a:r>
            </a:p>
          </p:txBody>
        </p:sp>
        <p:sp>
          <p:nvSpPr>
            <p:cNvPr id="35" name="矩形 34"/>
            <p:cNvSpPr/>
            <p:nvPr/>
          </p:nvSpPr>
          <p:spPr>
            <a:xfrm>
              <a:off x="777892" y="3387780"/>
              <a:ext cx="5399923" cy="1580817"/>
            </a:xfrm>
            <a:prstGeom prst="rect">
              <a:avLst/>
            </a:prstGeom>
          </p:spPr>
          <p:txBody>
            <a:bodyPr wrap="square">
              <a:spAutoFit/>
              <a:scene3d>
                <a:camera prst="orthographicFront"/>
                <a:lightRig rig="threePt" dir="t"/>
              </a:scene3d>
              <a:sp3d contourW="12700"/>
            </a:bodyPr>
            <a:lstStyle/>
            <a:p>
              <a:pPr defTabSz="914400" fontAlgn="base">
                <a:lnSpc>
                  <a:spcPct val="120000"/>
                </a:lnSpc>
                <a:spcBef>
                  <a:spcPct val="0"/>
                </a:spcBef>
                <a:spcAft>
                  <a:spcPct val="0"/>
                </a:spcAft>
                <a:buClrTx/>
                <a:buSzTx/>
                <a:buFontTx/>
                <a:buNone/>
              </a:pPr>
              <a:r>
                <a:rPr lang="zh-CN" altLang="en-US" b="1" dirty="0">
                  <a:solidFill>
                    <a:srgbClr val="E92E25"/>
                  </a:solidFill>
                  <a:latin typeface="+mn-lt"/>
                  <a:ea typeface="+mn-ea"/>
                  <a:cs typeface="+mn-ea"/>
                  <a:sym typeface="+mn-lt"/>
                </a:rPr>
                <a:t>查找</a:t>
              </a:r>
              <a:r>
                <a:rPr lang="zh-CN" altLang="en-US" b="1" dirty="0">
                  <a:solidFill>
                    <a:srgbClr val="000000"/>
                  </a:solidFill>
                  <a:cs typeface="+mn-ea"/>
                  <a:sym typeface="+mn-lt"/>
                </a:rPr>
                <a:t>：</a:t>
              </a:r>
              <a:r>
                <a:rPr lang="zh-CN" altLang="en-US" dirty="0">
                  <a:solidFill>
                    <a:srgbClr val="000000"/>
                  </a:solidFill>
                  <a:latin typeface="+mn-lt"/>
                  <a:ea typeface="+mn-ea"/>
                  <a:cs typeface="+mn-ea"/>
                  <a:sym typeface="+mn-lt"/>
                </a:rPr>
                <a:t>确定元素值</a:t>
              </a:r>
              <a:r>
                <a:rPr lang="en-US" altLang="zh-CN" dirty="0">
                  <a:solidFill>
                    <a:srgbClr val="000000"/>
                  </a:solidFill>
                  <a:latin typeface="+mn-lt"/>
                  <a:ea typeface="+mn-ea"/>
                  <a:cs typeface="+mn-ea"/>
                  <a:sym typeface="+mn-lt"/>
                </a:rPr>
                <a:t>(</a:t>
              </a:r>
              <a:r>
                <a:rPr lang="zh-CN" altLang="en-US" dirty="0">
                  <a:solidFill>
                    <a:srgbClr val="000000"/>
                  </a:solidFill>
                  <a:latin typeface="+mn-lt"/>
                  <a:ea typeface="+mn-ea"/>
                  <a:cs typeface="+mn-ea"/>
                  <a:sym typeface="+mn-lt"/>
                </a:rPr>
                <a:t>或数据项的值</a:t>
              </a:r>
              <a:r>
                <a:rPr lang="en-US" altLang="zh-CN" dirty="0">
                  <a:solidFill>
                    <a:srgbClr val="000000"/>
                  </a:solidFill>
                  <a:latin typeface="+mn-lt"/>
                  <a:ea typeface="+mn-ea"/>
                  <a:cs typeface="+mn-ea"/>
                  <a:sym typeface="+mn-lt"/>
                </a:rPr>
                <a:t>)</a:t>
              </a:r>
              <a:r>
                <a:rPr lang="zh-CN" altLang="en-US" dirty="0">
                  <a:solidFill>
                    <a:srgbClr val="000000"/>
                  </a:solidFill>
                  <a:latin typeface="+mn-lt"/>
                  <a:ea typeface="+mn-ea"/>
                  <a:cs typeface="+mn-ea"/>
                  <a:sym typeface="+mn-lt"/>
                </a:rPr>
                <a:t>为</a:t>
              </a:r>
              <a:r>
                <a:rPr lang="en-US" altLang="zh-CN" dirty="0">
                  <a:solidFill>
                    <a:srgbClr val="000000"/>
                  </a:solidFill>
                  <a:latin typeface="+mn-lt"/>
                  <a:ea typeface="+mn-ea"/>
                  <a:cs typeface="+mn-ea"/>
                  <a:sym typeface="+mn-lt"/>
                </a:rPr>
                <a:t>e</a:t>
              </a:r>
              <a:r>
                <a:rPr lang="zh-CN" altLang="en-US" dirty="0">
                  <a:solidFill>
                    <a:srgbClr val="000000"/>
                  </a:solidFill>
                  <a:latin typeface="+mn-lt"/>
                  <a:ea typeface="+mn-ea"/>
                  <a:cs typeface="+mn-ea"/>
                  <a:sym typeface="+mn-lt"/>
                </a:rPr>
                <a:t>的元素</a:t>
              </a:r>
              <a:r>
                <a:rPr lang="zh-CN" altLang="en-US" sz="1600" dirty="0">
                  <a:solidFill>
                    <a:srgbClr val="000000"/>
                  </a:solidFill>
                  <a:latin typeface="+mn-lt"/>
                  <a:ea typeface="+mn-ea"/>
                  <a:cs typeface="+mn-ea"/>
                  <a:sym typeface="+mn-lt"/>
                </a:rPr>
                <a:t>。</a:t>
              </a:r>
              <a:endParaRPr lang="en-US" altLang="zh-CN" sz="1600" dirty="0">
                <a:solidFill>
                  <a:srgbClr val="000000"/>
                </a:solidFill>
                <a:latin typeface="+mn-lt"/>
                <a:ea typeface="+mn-ea"/>
                <a:cs typeface="+mn-ea"/>
                <a:sym typeface="+mn-lt"/>
              </a:endParaRPr>
            </a:p>
            <a:p>
              <a:pPr defTabSz="914400" fontAlgn="base">
                <a:lnSpc>
                  <a:spcPct val="120000"/>
                </a:lnSpc>
                <a:spcBef>
                  <a:spcPct val="0"/>
                </a:spcBef>
                <a:spcAft>
                  <a:spcPct val="0"/>
                </a:spcAft>
                <a:buClrTx/>
                <a:buSzTx/>
                <a:buFontTx/>
                <a:buNone/>
              </a:pPr>
              <a:r>
                <a:rPr lang="zh-CN" altLang="en-US" sz="1600" dirty="0">
                  <a:solidFill>
                    <a:srgbClr val="000000"/>
                  </a:solidFill>
                  <a:latin typeface="+mn-lt"/>
                  <a:ea typeface="+mn-ea"/>
                  <a:cs typeface="+mn-ea"/>
                  <a:sym typeface="+mn-lt"/>
                </a:rPr>
                <a:t>              给定：</a:t>
              </a:r>
              <a:r>
                <a:rPr lang="en-US" altLang="zh-CN" sz="1600" dirty="0">
                  <a:solidFill>
                    <a:srgbClr val="000000"/>
                  </a:solidFill>
                  <a:latin typeface="+mn-lt"/>
                  <a:ea typeface="+mn-ea"/>
                  <a:cs typeface="+mn-ea"/>
                  <a:sym typeface="+mn-lt"/>
                </a:rPr>
                <a:t>L = (a</a:t>
              </a:r>
              <a:r>
                <a:rPr lang="en-US" altLang="zh-CN" sz="1600" baseline="-25000" dirty="0">
                  <a:solidFill>
                    <a:srgbClr val="000000"/>
                  </a:solidFill>
                  <a:latin typeface="+mn-lt"/>
                  <a:ea typeface="+mn-ea"/>
                  <a:cs typeface="+mn-ea"/>
                  <a:sym typeface="+mn-lt"/>
                </a:rPr>
                <a:t>1</a:t>
              </a:r>
              <a:r>
                <a:rPr lang="en-US" altLang="zh-CN" sz="1600" dirty="0">
                  <a:solidFill>
                    <a:srgbClr val="000000"/>
                  </a:solidFill>
                  <a:latin typeface="+mn-lt"/>
                  <a:ea typeface="+mn-ea"/>
                  <a:cs typeface="+mn-ea"/>
                  <a:sym typeface="+mn-lt"/>
                </a:rPr>
                <a:t>,a</a:t>
              </a:r>
              <a:r>
                <a:rPr lang="en-US" altLang="zh-CN" sz="1600" baseline="-25000" dirty="0">
                  <a:solidFill>
                    <a:srgbClr val="000000"/>
                  </a:solidFill>
                  <a:latin typeface="+mn-lt"/>
                  <a:ea typeface="+mn-ea"/>
                  <a:cs typeface="+mn-ea"/>
                  <a:sym typeface="+mn-lt"/>
                </a:rPr>
                <a:t>2</a:t>
              </a:r>
              <a:r>
                <a:rPr lang="en-US" altLang="zh-CN" sz="1600" dirty="0">
                  <a:solidFill>
                    <a:srgbClr val="000000"/>
                  </a:solidFill>
                  <a:latin typeface="+mn-lt"/>
                  <a:ea typeface="+mn-ea"/>
                  <a:cs typeface="+mn-ea"/>
                  <a:sym typeface="+mn-lt"/>
                </a:rPr>
                <a:t>,...,a</a:t>
              </a:r>
              <a:r>
                <a:rPr lang="en-US" altLang="zh-CN" sz="1600" baseline="-25000" dirty="0">
                  <a:solidFill>
                    <a:srgbClr val="000000"/>
                  </a:solidFill>
                  <a:latin typeface="+mn-lt"/>
                  <a:ea typeface="+mn-ea"/>
                  <a:cs typeface="+mn-ea"/>
                  <a:sym typeface="+mn-lt"/>
                </a:rPr>
                <a:t>i</a:t>
              </a:r>
              <a:r>
                <a:rPr lang="en-US" altLang="zh-CN" sz="1600" dirty="0">
                  <a:solidFill>
                    <a:srgbClr val="000000"/>
                  </a:solidFill>
                  <a:latin typeface="+mn-lt"/>
                  <a:ea typeface="+mn-ea"/>
                  <a:cs typeface="+mn-ea"/>
                  <a:sym typeface="+mn-lt"/>
                </a:rPr>
                <a:t>,...,a</a:t>
              </a:r>
              <a:r>
                <a:rPr lang="en-US" altLang="zh-CN" sz="1600" baseline="-25000" dirty="0">
                  <a:solidFill>
                    <a:srgbClr val="000000"/>
                  </a:solidFill>
                  <a:latin typeface="+mn-lt"/>
                  <a:ea typeface="+mn-ea"/>
                  <a:cs typeface="+mn-ea"/>
                  <a:sym typeface="+mn-lt"/>
                </a:rPr>
                <a:t>n</a:t>
              </a:r>
              <a:r>
                <a:rPr lang="en-US" altLang="zh-CN" sz="1600"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和元素</a:t>
              </a:r>
              <a:r>
                <a:rPr lang="en-US" altLang="zh-CN" sz="1600" dirty="0">
                  <a:solidFill>
                    <a:srgbClr val="000000"/>
                  </a:solidFill>
                  <a:latin typeface="+mn-lt"/>
                  <a:ea typeface="+mn-ea"/>
                  <a:cs typeface="+mn-ea"/>
                  <a:sym typeface="+mn-lt"/>
                </a:rPr>
                <a:t>e</a:t>
              </a:r>
            </a:p>
            <a:p>
              <a:pPr defTabSz="914400" fontAlgn="base">
                <a:lnSpc>
                  <a:spcPct val="120000"/>
                </a:lnSpc>
                <a:spcBef>
                  <a:spcPct val="0"/>
                </a:spcBef>
                <a:spcAft>
                  <a:spcPct val="0"/>
                </a:spcAft>
                <a:buClrTx/>
                <a:buSzTx/>
                <a:buFontTx/>
                <a:buNone/>
              </a:pPr>
              <a:r>
                <a:rPr lang="en-US" altLang="zh-CN" sz="1600"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若有一个 </a:t>
              </a:r>
              <a:r>
                <a:rPr lang="en-US" altLang="zh-CN" sz="1600" dirty="0">
                  <a:solidFill>
                    <a:srgbClr val="000000"/>
                  </a:solidFill>
                  <a:latin typeface="+mn-lt"/>
                  <a:ea typeface="+mn-ea"/>
                  <a:cs typeface="+mn-ea"/>
                  <a:sym typeface="+mn-lt"/>
                </a:rPr>
                <a:t>a</a:t>
              </a:r>
              <a:r>
                <a:rPr lang="en-US" altLang="zh-CN" sz="1600" baseline="-25000" dirty="0">
                  <a:solidFill>
                    <a:srgbClr val="000000"/>
                  </a:solidFill>
                  <a:latin typeface="+mn-lt"/>
                  <a:ea typeface="+mn-ea"/>
                  <a:cs typeface="+mn-ea"/>
                  <a:sym typeface="+mn-lt"/>
                </a:rPr>
                <a:t>i </a:t>
              </a:r>
              <a:r>
                <a:rPr lang="en-US" altLang="zh-CN" sz="1600" dirty="0">
                  <a:solidFill>
                    <a:srgbClr val="000000"/>
                  </a:solidFill>
                  <a:latin typeface="+mn-lt"/>
                  <a:ea typeface="+mn-ea"/>
                  <a:cs typeface="+mn-ea"/>
                  <a:sym typeface="+mn-lt"/>
                </a:rPr>
                <a:t>= e</a:t>
              </a:r>
              <a:r>
                <a:rPr lang="zh-CN" altLang="en-US" sz="1600" dirty="0">
                  <a:solidFill>
                    <a:srgbClr val="000000"/>
                  </a:solidFill>
                  <a:latin typeface="+mn-lt"/>
                  <a:ea typeface="+mn-ea"/>
                  <a:cs typeface="+mn-ea"/>
                  <a:sym typeface="+mn-lt"/>
                </a:rPr>
                <a:t>，则称“查找成功”</a:t>
              </a:r>
              <a:r>
                <a:rPr lang="en-US" altLang="zh-CN" sz="1600" dirty="0">
                  <a:solidFill>
                    <a:srgbClr val="000000"/>
                  </a:solidFill>
                  <a:latin typeface="+mn-lt"/>
                  <a:ea typeface="+mn-ea"/>
                  <a:cs typeface="+mn-ea"/>
                  <a:sym typeface="+mn-lt"/>
                </a:rPr>
                <a:t>, </a:t>
              </a:r>
              <a:r>
                <a:rPr lang="en-US" altLang="zh-CN" sz="1600" dirty="0" err="1">
                  <a:solidFill>
                    <a:srgbClr val="000000"/>
                  </a:solidFill>
                  <a:cs typeface="+mn-ea"/>
                  <a:sym typeface="+mn-lt"/>
                </a:rPr>
                <a:t>i</a:t>
              </a:r>
              <a:r>
                <a:rPr lang="en-US" altLang="zh-CN" sz="1600" dirty="0">
                  <a:solidFill>
                    <a:srgbClr val="000000"/>
                  </a:solidFill>
                  <a:latin typeface="+mn-lt"/>
                  <a:ea typeface="+mn-ea"/>
                  <a:cs typeface="+mn-ea"/>
                  <a:sym typeface="+mn-lt"/>
                </a:rPr>
                <a:t> = 1,2,...,n</a:t>
              </a:r>
              <a:r>
                <a:rPr lang="zh-CN" altLang="en-US" sz="1600" dirty="0">
                  <a:solidFill>
                    <a:srgbClr val="000000"/>
                  </a:solidFill>
                  <a:latin typeface="+mn-lt"/>
                  <a:ea typeface="+mn-ea"/>
                  <a:cs typeface="+mn-ea"/>
                  <a:sym typeface="+mn-lt"/>
                </a:rPr>
                <a:t>；</a:t>
              </a:r>
              <a:endParaRPr lang="en-US" altLang="zh-CN" sz="1600" dirty="0">
                <a:solidFill>
                  <a:srgbClr val="000000"/>
                </a:solidFill>
                <a:latin typeface="+mn-lt"/>
                <a:ea typeface="+mn-ea"/>
                <a:cs typeface="+mn-ea"/>
                <a:sym typeface="+mn-lt"/>
              </a:endParaRPr>
            </a:p>
            <a:p>
              <a:pPr defTabSz="914400" fontAlgn="base">
                <a:lnSpc>
                  <a:spcPct val="120000"/>
                </a:lnSpc>
                <a:spcBef>
                  <a:spcPct val="0"/>
                </a:spcBef>
                <a:spcAft>
                  <a:spcPct val="0"/>
                </a:spcAft>
                <a:buClrTx/>
                <a:buSzTx/>
                <a:buFontTx/>
                <a:buNone/>
              </a:pPr>
              <a:r>
                <a:rPr lang="en-US" altLang="zh-CN" sz="1600"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否则，称“查找失败”。</a:t>
              </a:r>
            </a:p>
            <a:p>
              <a:pPr defTabSz="914400" fontAlgn="base">
                <a:lnSpc>
                  <a:spcPct val="120000"/>
                </a:lnSpc>
                <a:spcBef>
                  <a:spcPct val="0"/>
                </a:spcBef>
                <a:spcAft>
                  <a:spcPct val="0"/>
                </a:spcAft>
                <a:buClrTx/>
                <a:buSzTx/>
                <a:buFontTx/>
                <a:buNone/>
              </a:pPr>
              <a:endParaRPr lang="zh-CN" altLang="en-US" sz="1600" dirty="0">
                <a:solidFill>
                  <a:srgbClr val="000000"/>
                </a:solidFill>
                <a:latin typeface="+mn-lt"/>
                <a:ea typeface="+mn-ea"/>
                <a:cs typeface="+mn-ea"/>
                <a:sym typeface="+mn-lt"/>
              </a:endParaRPr>
            </a:p>
          </p:txBody>
        </p:sp>
      </p:grpSp>
      <p:sp>
        <p:nvSpPr>
          <p:cNvPr id="38" name="矩形 37"/>
          <p:cNvSpPr/>
          <p:nvPr/>
        </p:nvSpPr>
        <p:spPr>
          <a:xfrm>
            <a:off x="6230399" y="3445721"/>
            <a:ext cx="5362322" cy="1545038"/>
          </a:xfrm>
          <a:prstGeom prst="rect">
            <a:avLst/>
          </a:prstGeom>
        </p:spPr>
        <p:txBody>
          <a:bodyPr wrap="square">
            <a:spAutoFit/>
            <a:scene3d>
              <a:camera prst="orthographicFront"/>
              <a:lightRig rig="threePt" dir="t"/>
            </a:scene3d>
            <a:sp3d contourW="12700"/>
          </a:bodyPr>
          <a:lstStyle/>
          <a:p>
            <a:pPr defTabSz="914400" fontAlgn="base">
              <a:lnSpc>
                <a:spcPct val="120000"/>
              </a:lnSpc>
              <a:spcBef>
                <a:spcPct val="0"/>
              </a:spcBef>
              <a:spcAft>
                <a:spcPct val="0"/>
              </a:spcAft>
              <a:buClrTx/>
              <a:buSzTx/>
              <a:buFontTx/>
              <a:buNone/>
            </a:pPr>
            <a:r>
              <a:rPr lang="zh-CN" altLang="en-US" b="1" dirty="0">
                <a:solidFill>
                  <a:srgbClr val="E92E25"/>
                </a:solidFill>
                <a:latin typeface="+mn-lt"/>
                <a:ea typeface="+mn-ea"/>
                <a:cs typeface="+mn-ea"/>
                <a:sym typeface="+mn-lt"/>
              </a:rPr>
              <a:t>插入</a:t>
            </a:r>
            <a:r>
              <a:rPr lang="zh-CN" altLang="en-US" b="1" dirty="0">
                <a:solidFill>
                  <a:srgbClr val="000000"/>
                </a:solidFill>
                <a:latin typeface="+mn-lt"/>
                <a:ea typeface="+mn-ea"/>
                <a:cs typeface="+mn-ea"/>
                <a:sym typeface="+mn-lt"/>
              </a:rPr>
              <a:t>：</a:t>
            </a:r>
            <a:r>
              <a:rPr lang="zh-CN" altLang="en-US" dirty="0">
                <a:solidFill>
                  <a:srgbClr val="000000"/>
                </a:solidFill>
                <a:latin typeface="+mn-lt"/>
                <a:ea typeface="+mn-ea"/>
                <a:cs typeface="+mn-ea"/>
                <a:sym typeface="+mn-lt"/>
              </a:rPr>
              <a:t>在元素</a:t>
            </a:r>
            <a:r>
              <a:rPr lang="en-US" altLang="zh-CN" dirty="0">
                <a:solidFill>
                  <a:srgbClr val="000000"/>
                </a:solidFill>
                <a:latin typeface="+mn-lt"/>
                <a:ea typeface="+mn-ea"/>
                <a:cs typeface="+mn-ea"/>
                <a:sym typeface="+mn-lt"/>
              </a:rPr>
              <a:t>ai</a:t>
            </a:r>
            <a:r>
              <a:rPr lang="zh-CN" altLang="en-US" dirty="0">
                <a:solidFill>
                  <a:srgbClr val="000000"/>
                </a:solidFill>
                <a:latin typeface="+mn-lt"/>
                <a:ea typeface="+mn-ea"/>
                <a:cs typeface="+mn-ea"/>
                <a:sym typeface="+mn-lt"/>
              </a:rPr>
              <a:t>之前插入新元素</a:t>
            </a:r>
            <a:r>
              <a:rPr lang="en-US" altLang="zh-CN" dirty="0">
                <a:solidFill>
                  <a:srgbClr val="000000"/>
                </a:solidFill>
                <a:latin typeface="+mn-lt"/>
                <a:ea typeface="+mn-ea"/>
                <a:cs typeface="+mn-ea"/>
                <a:sym typeface="+mn-lt"/>
              </a:rPr>
              <a:t>e(1 &lt;= I &lt;= n+1)</a:t>
            </a:r>
            <a:r>
              <a:rPr lang="zh-CN" altLang="en-US" dirty="0">
                <a:solidFill>
                  <a:srgbClr val="000000"/>
                </a:solidFill>
                <a:cs typeface="+mn-ea"/>
                <a:sym typeface="+mn-lt"/>
              </a:rPr>
              <a:t>。</a:t>
            </a:r>
            <a:endParaRPr lang="en-US" altLang="zh-CN" dirty="0">
              <a:solidFill>
                <a:srgbClr val="000000"/>
              </a:solidFill>
              <a:latin typeface="+mn-lt"/>
              <a:ea typeface="+mn-ea"/>
              <a:cs typeface="+mn-ea"/>
              <a:sym typeface="+mn-lt"/>
            </a:endParaRPr>
          </a:p>
          <a:p>
            <a:pPr defTabSz="914400" fontAlgn="base">
              <a:lnSpc>
                <a:spcPct val="120000"/>
              </a:lnSpc>
              <a:spcBef>
                <a:spcPct val="0"/>
              </a:spcBef>
              <a:spcAft>
                <a:spcPct val="0"/>
              </a:spcAft>
              <a:buClrTx/>
              <a:buSzTx/>
              <a:buFontTx/>
              <a:buNone/>
            </a:pPr>
            <a:r>
              <a:rPr lang="zh-CN" altLang="en-US" dirty="0">
                <a:solidFill>
                  <a:srgbClr val="000000"/>
                </a:solidFill>
                <a:cs typeface="+mn-ea"/>
                <a:sym typeface="+mn-lt"/>
              </a:rPr>
              <a:t>            </a:t>
            </a:r>
            <a:r>
              <a:rPr lang="zh-CN" altLang="en-US" sz="1600" dirty="0">
                <a:solidFill>
                  <a:srgbClr val="000000"/>
                </a:solidFill>
                <a:cs typeface="+mn-ea"/>
                <a:sym typeface="+mn-lt"/>
              </a:rPr>
              <a:t>记作：</a:t>
            </a:r>
            <a:r>
              <a:rPr lang="en-US" altLang="zh-CN" sz="1600" dirty="0" err="1"/>
              <a:t>InsertElem</a:t>
            </a:r>
            <a:r>
              <a:rPr lang="en-US" altLang="zh-CN" sz="1600" dirty="0"/>
              <a:t>(&amp;</a:t>
            </a:r>
            <a:r>
              <a:rPr lang="en-US" altLang="zh-CN" sz="1600" dirty="0" err="1"/>
              <a:t>L,i,e</a:t>
            </a:r>
            <a:r>
              <a:rPr lang="en-US" altLang="zh-CN" sz="1600" dirty="0"/>
              <a:t>)</a:t>
            </a:r>
            <a:r>
              <a:rPr lang="en-US" altLang="zh-CN" sz="1600" dirty="0">
                <a:solidFill>
                  <a:srgbClr val="000000"/>
                </a:solidFill>
                <a:cs typeface="+mn-ea"/>
                <a:sym typeface="+mn-lt"/>
              </a:rPr>
              <a:t>   </a:t>
            </a:r>
          </a:p>
          <a:p>
            <a:pPr lvl="1" defTabSz="914400" fontAlgn="base">
              <a:lnSpc>
                <a:spcPct val="120000"/>
              </a:lnSpc>
              <a:spcBef>
                <a:spcPct val="0"/>
              </a:spcBef>
              <a:spcAft>
                <a:spcPct val="0"/>
              </a:spcAft>
              <a:buClrTx/>
              <a:buSzTx/>
              <a:buFont typeface="Wingdings" panose="05000000000000000000" pitchFamily="2" charset="2"/>
              <a:buNone/>
            </a:pPr>
            <a:r>
              <a:rPr lang="en-US" altLang="zh-CN" sz="1600" dirty="0">
                <a:solidFill>
                  <a:srgbClr val="000000"/>
                </a:solidFill>
                <a:cs typeface="+mn-ea"/>
                <a:sym typeface="+mn-lt"/>
              </a:rPr>
              <a:t>     L = (a</a:t>
            </a:r>
            <a:r>
              <a:rPr lang="en-US" altLang="zh-CN" sz="1600" baseline="-25000" dirty="0">
                <a:solidFill>
                  <a:srgbClr val="000000"/>
                </a:solidFill>
                <a:cs typeface="+mn-ea"/>
                <a:sym typeface="+mn-lt"/>
              </a:rPr>
              <a:t>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2</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a:t>
            </a:r>
            <a:r>
              <a:rPr lang="en-US" altLang="zh-CN" sz="1600" dirty="0">
                <a:solidFill>
                  <a:srgbClr val="000000"/>
                </a:solidFill>
                <a:cs typeface="+mn-ea"/>
                <a:sym typeface="+mn-lt"/>
              </a:rPr>
              <a:t> , a</a:t>
            </a:r>
            <a:r>
              <a:rPr lang="en-US" altLang="zh-CN" sz="1600" baseline="-25000" dirty="0">
                <a:solidFill>
                  <a:srgbClr val="000000"/>
                </a:solidFill>
                <a:cs typeface="+mn-ea"/>
                <a:sym typeface="+mn-lt"/>
              </a:rPr>
              <a:t>i</a:t>
            </a:r>
            <a:r>
              <a:rPr lang="en-US" altLang="zh-CN" sz="1600" dirty="0">
                <a:solidFill>
                  <a:srgbClr val="000000"/>
                </a:solidFill>
                <a:cs typeface="+mn-ea"/>
                <a:sym typeface="+mn-lt"/>
              </a:rPr>
              <a:t>,...,a</a:t>
            </a:r>
            <a:r>
              <a:rPr lang="en-US" altLang="zh-CN" sz="1600" baseline="-25000" dirty="0">
                <a:solidFill>
                  <a:srgbClr val="000000"/>
                </a:solidFill>
                <a:cs typeface="+mn-ea"/>
                <a:sym typeface="+mn-lt"/>
              </a:rPr>
              <a:t>n</a:t>
            </a:r>
            <a:r>
              <a:rPr lang="en-US" altLang="zh-CN" sz="1600" dirty="0">
                <a:solidFill>
                  <a:srgbClr val="000000"/>
                </a:solidFill>
                <a:cs typeface="+mn-ea"/>
                <a:sym typeface="+mn-lt"/>
              </a:rPr>
              <a:t>) </a:t>
            </a:r>
          </a:p>
          <a:p>
            <a:pPr lvl="1" defTabSz="914400" fontAlgn="base">
              <a:spcBef>
                <a:spcPct val="0"/>
              </a:spcBef>
              <a:spcAft>
                <a:spcPct val="0"/>
              </a:spcAft>
              <a:buClrTx/>
              <a:buSzTx/>
              <a:buFont typeface="Wingdings" panose="05000000000000000000" pitchFamily="2" charset="2"/>
              <a:buNone/>
            </a:pPr>
            <a:r>
              <a:rPr lang="en-US" altLang="zh-CN" sz="1600" dirty="0">
                <a:solidFill>
                  <a:srgbClr val="000000"/>
                </a:solidFill>
                <a:cs typeface="+mn-ea"/>
                <a:sym typeface="+mn-lt"/>
              </a:rPr>
              <a:t>                   </a:t>
            </a:r>
            <a:r>
              <a:rPr lang="zh-CN" altLang="en-US" sz="1600" dirty="0">
                <a:solidFill>
                  <a:srgbClr val="000000"/>
                </a:solidFill>
                <a:cs typeface="+mn-ea"/>
                <a:sym typeface="+mn-lt"/>
              </a:rPr>
              <a:t>插入</a:t>
            </a:r>
            <a:r>
              <a:rPr lang="en-US" altLang="zh-CN" sz="1600" dirty="0">
                <a:solidFill>
                  <a:srgbClr val="000000"/>
                </a:solidFill>
                <a:cs typeface="+mn-ea"/>
                <a:sym typeface="+mn-lt"/>
              </a:rPr>
              <a:t>e  </a:t>
            </a:r>
            <a:r>
              <a:rPr lang="en-US" altLang="zh-CN" sz="1600" dirty="0">
                <a:solidFill>
                  <a:srgbClr val="FF0000"/>
                </a:solidFill>
                <a:cs typeface="+mn-ea"/>
                <a:sym typeface="+mn-lt"/>
              </a:rPr>
              <a:t>↑ </a:t>
            </a:r>
          </a:p>
          <a:p>
            <a:pPr lvl="1" defTabSz="914400" fontAlgn="base">
              <a:spcBef>
                <a:spcPct val="0"/>
              </a:spcBef>
              <a:spcAft>
                <a:spcPct val="0"/>
              </a:spcAft>
              <a:buClrTx/>
              <a:buSzTx/>
              <a:buFont typeface="Wingdings" panose="05000000000000000000" pitchFamily="2" charset="2"/>
              <a:buNone/>
            </a:pPr>
            <a:r>
              <a:rPr lang="en-US" altLang="zh-CN" sz="1600" dirty="0">
                <a:solidFill>
                  <a:srgbClr val="000000"/>
                </a:solidFill>
                <a:cs typeface="+mn-ea"/>
                <a:sym typeface="+mn-lt"/>
              </a:rPr>
              <a:t>     L = (a</a:t>
            </a:r>
            <a:r>
              <a:rPr lang="en-US" altLang="zh-CN" sz="1600" baseline="-25000" dirty="0">
                <a:solidFill>
                  <a:srgbClr val="000000"/>
                </a:solidFill>
                <a:cs typeface="+mn-ea"/>
                <a:sym typeface="+mn-lt"/>
              </a:rPr>
              <a:t>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2</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 </a:t>
            </a:r>
            <a:r>
              <a:rPr lang="en-US" altLang="zh-CN" sz="1600" dirty="0">
                <a:solidFill>
                  <a:srgbClr val="000000"/>
                </a:solidFill>
                <a:cs typeface="+mn-ea"/>
                <a:sym typeface="+mn-lt"/>
              </a:rPr>
              <a:t>,e, a</a:t>
            </a:r>
            <a:r>
              <a:rPr lang="en-US" altLang="zh-CN" sz="1600" baseline="-25000" dirty="0">
                <a:solidFill>
                  <a:srgbClr val="000000"/>
                </a:solidFill>
                <a:cs typeface="+mn-ea"/>
                <a:sym typeface="+mn-lt"/>
              </a:rPr>
              <a:t>i</a:t>
            </a:r>
            <a:r>
              <a:rPr lang="en-US" altLang="zh-CN" sz="1600" dirty="0">
                <a:solidFill>
                  <a:srgbClr val="000000"/>
                </a:solidFill>
                <a:cs typeface="+mn-ea"/>
                <a:sym typeface="+mn-lt"/>
              </a:rPr>
              <a:t>,...,a</a:t>
            </a:r>
            <a:r>
              <a:rPr lang="en-US" altLang="zh-CN" sz="1600" baseline="-25000" dirty="0">
                <a:solidFill>
                  <a:srgbClr val="000000"/>
                </a:solidFill>
                <a:cs typeface="+mn-ea"/>
                <a:sym typeface="+mn-lt"/>
              </a:rPr>
              <a:t>n</a:t>
            </a:r>
            <a:r>
              <a:rPr lang="en-US" altLang="zh-CN" sz="1600" dirty="0">
                <a:solidFill>
                  <a:srgbClr val="000000"/>
                </a:solidFill>
                <a:cs typeface="+mn-ea"/>
                <a:sym typeface="+mn-lt"/>
              </a:rPr>
              <a:t>) </a:t>
            </a:r>
          </a:p>
        </p:txBody>
      </p:sp>
      <p:sp>
        <p:nvSpPr>
          <p:cNvPr id="8" name="矩形 7"/>
          <p:cNvSpPr/>
          <p:nvPr/>
        </p:nvSpPr>
        <p:spPr>
          <a:xfrm>
            <a:off x="6230399" y="5107527"/>
            <a:ext cx="5282425" cy="1654684"/>
          </a:xfrm>
          <a:prstGeom prst="rect">
            <a:avLst/>
          </a:prstGeom>
        </p:spPr>
        <p:txBody>
          <a:bodyPr wrap="square">
            <a:spAutoFit/>
            <a:scene3d>
              <a:camera prst="orthographicFront"/>
              <a:lightRig rig="threePt" dir="t"/>
            </a:scene3d>
            <a:sp3d contourW="12700"/>
          </a:bodyPr>
          <a:lstStyle/>
          <a:p>
            <a:pPr defTabSz="914400" fontAlgn="base">
              <a:lnSpc>
                <a:spcPct val="120000"/>
              </a:lnSpc>
              <a:spcBef>
                <a:spcPct val="0"/>
              </a:spcBef>
              <a:spcAft>
                <a:spcPct val="0"/>
              </a:spcAft>
              <a:buClrTx/>
              <a:buSzTx/>
              <a:buFontTx/>
              <a:buNone/>
            </a:pPr>
            <a:r>
              <a:rPr lang="zh-CN" altLang="en-US" b="1" dirty="0">
                <a:solidFill>
                  <a:schemeClr val="accent1"/>
                </a:solidFill>
              </a:rPr>
              <a:t>删除</a:t>
            </a:r>
            <a:r>
              <a:rPr lang="zh-CN" altLang="en-US" b="1" dirty="0"/>
              <a:t>：</a:t>
            </a:r>
            <a:r>
              <a:rPr lang="zh-CN" altLang="en-US" dirty="0">
                <a:solidFill>
                  <a:srgbClr val="000000"/>
                </a:solidFill>
                <a:latin typeface="+mn-lt"/>
                <a:ea typeface="+mn-ea"/>
                <a:cs typeface="+mn-ea"/>
                <a:sym typeface="+mn-lt"/>
              </a:rPr>
              <a:t>删除表</a:t>
            </a:r>
            <a:r>
              <a:rPr lang="en-US" altLang="zh-CN" dirty="0">
                <a:solidFill>
                  <a:srgbClr val="000000"/>
                </a:solidFill>
                <a:latin typeface="+mn-lt"/>
                <a:ea typeface="+mn-ea"/>
                <a:cs typeface="+mn-ea"/>
                <a:sym typeface="+mn-lt"/>
              </a:rPr>
              <a:t>L</a:t>
            </a:r>
            <a:r>
              <a:rPr lang="zh-CN" altLang="en-US" dirty="0">
                <a:solidFill>
                  <a:srgbClr val="000000"/>
                </a:solidFill>
                <a:latin typeface="+mn-lt"/>
                <a:ea typeface="+mn-ea"/>
                <a:cs typeface="+mn-ea"/>
                <a:sym typeface="+mn-lt"/>
              </a:rPr>
              <a:t>中第</a:t>
            </a:r>
            <a:r>
              <a:rPr lang="en-US" altLang="zh-CN" dirty="0" err="1">
                <a:solidFill>
                  <a:srgbClr val="000000"/>
                </a:solidFill>
                <a:latin typeface="+mn-lt"/>
                <a:ea typeface="+mn-ea"/>
                <a:cs typeface="+mn-ea"/>
                <a:sym typeface="+mn-lt"/>
              </a:rPr>
              <a:t>i</a:t>
            </a:r>
            <a:r>
              <a:rPr lang="zh-CN" altLang="en-US" dirty="0">
                <a:solidFill>
                  <a:srgbClr val="000000"/>
                </a:solidFill>
                <a:latin typeface="+mn-lt"/>
                <a:ea typeface="+mn-ea"/>
                <a:cs typeface="+mn-ea"/>
                <a:sym typeface="+mn-lt"/>
              </a:rPr>
              <a:t>个数据元素</a:t>
            </a:r>
            <a:r>
              <a:rPr lang="en-US" altLang="zh-CN" dirty="0">
                <a:solidFill>
                  <a:srgbClr val="000000"/>
                </a:solidFill>
                <a:latin typeface="+mn-lt"/>
                <a:ea typeface="+mn-ea"/>
                <a:cs typeface="+mn-ea"/>
                <a:sym typeface="+mn-lt"/>
              </a:rPr>
              <a:t>(1&lt;=</a:t>
            </a:r>
            <a:r>
              <a:rPr lang="en-US" altLang="zh-CN" dirty="0" err="1">
                <a:solidFill>
                  <a:srgbClr val="000000"/>
                </a:solidFill>
                <a:latin typeface="+mn-lt"/>
                <a:ea typeface="+mn-ea"/>
                <a:cs typeface="+mn-ea"/>
                <a:sym typeface="+mn-lt"/>
              </a:rPr>
              <a:t>i</a:t>
            </a:r>
            <a:r>
              <a:rPr lang="en-US" altLang="zh-CN" dirty="0">
                <a:solidFill>
                  <a:srgbClr val="000000"/>
                </a:solidFill>
                <a:latin typeface="+mn-lt"/>
                <a:ea typeface="+mn-ea"/>
                <a:cs typeface="+mn-ea"/>
                <a:sym typeface="+mn-lt"/>
              </a:rPr>
              <a:t>&lt;=n)</a:t>
            </a:r>
          </a:p>
          <a:p>
            <a:pPr defTabSz="914400" fontAlgn="base">
              <a:lnSpc>
                <a:spcPct val="120000"/>
              </a:lnSpc>
              <a:spcBef>
                <a:spcPct val="0"/>
              </a:spcBef>
              <a:spcAft>
                <a:spcPct val="0"/>
              </a:spcAft>
              <a:buClrTx/>
              <a:buSzTx/>
              <a:buFontTx/>
              <a:buNone/>
            </a:pPr>
            <a:r>
              <a:rPr lang="en-US" altLang="zh-CN" dirty="0">
                <a:solidFill>
                  <a:srgbClr val="000000"/>
                </a:solidFill>
                <a:cs typeface="+mn-ea"/>
                <a:sym typeface="+mn-lt"/>
              </a:rPr>
              <a:t>            </a:t>
            </a:r>
            <a:r>
              <a:rPr lang="zh-CN" altLang="en-US" sz="1600" dirty="0">
                <a:solidFill>
                  <a:srgbClr val="000000"/>
                </a:solidFill>
                <a:cs typeface="+mn-ea"/>
                <a:sym typeface="+mn-lt"/>
              </a:rPr>
              <a:t>记作：</a:t>
            </a:r>
            <a:r>
              <a:rPr lang="en-US" altLang="zh-CN" sz="1600" dirty="0" err="1"/>
              <a:t>DeleteElem</a:t>
            </a:r>
            <a:r>
              <a:rPr lang="en-US" altLang="zh-CN" sz="1600" dirty="0"/>
              <a:t>(&amp;</a:t>
            </a:r>
            <a:r>
              <a:rPr lang="en-US" altLang="zh-CN" sz="1600" dirty="0" err="1"/>
              <a:t>L,i</a:t>
            </a:r>
            <a:r>
              <a:rPr lang="en-US" altLang="zh-CN" sz="1600" dirty="0"/>
              <a:t>)</a:t>
            </a:r>
            <a:endParaRPr lang="en-US" altLang="zh-CN" sz="1600" dirty="0">
              <a:solidFill>
                <a:srgbClr val="000000"/>
              </a:solidFill>
              <a:cs typeface="+mn-ea"/>
              <a:sym typeface="+mn-lt"/>
            </a:endParaRPr>
          </a:p>
          <a:p>
            <a:pPr marL="0" lvl="1" defTabSz="914400" fontAlgn="base">
              <a:lnSpc>
                <a:spcPct val="120000"/>
              </a:lnSpc>
              <a:spcBef>
                <a:spcPct val="0"/>
              </a:spcBef>
              <a:spcAft>
                <a:spcPct val="0"/>
              </a:spcAft>
              <a:buClrTx/>
              <a:buSzTx/>
              <a:buFont typeface="Wingdings" panose="05000000000000000000" pitchFamily="2" charset="2"/>
              <a:buNone/>
            </a:pPr>
            <a:r>
              <a:rPr lang="en-US" altLang="zh-CN" dirty="0">
                <a:solidFill>
                  <a:srgbClr val="000000"/>
                </a:solidFill>
                <a:latin typeface="+mn-lt"/>
                <a:ea typeface="+mn-ea"/>
                <a:cs typeface="+mn-ea"/>
                <a:sym typeface="+mn-lt"/>
              </a:rPr>
              <a:t>            </a:t>
            </a:r>
            <a:r>
              <a:rPr lang="en-US" altLang="zh-CN" sz="1600" dirty="0">
                <a:solidFill>
                  <a:srgbClr val="000000"/>
                </a:solidFill>
                <a:cs typeface="+mn-ea"/>
                <a:sym typeface="+mn-lt"/>
              </a:rPr>
              <a:t>L=(a</a:t>
            </a:r>
            <a:r>
              <a:rPr lang="en-US" altLang="zh-CN" sz="1600" baseline="-25000" dirty="0">
                <a:solidFill>
                  <a:srgbClr val="000000"/>
                </a:solidFill>
                <a:cs typeface="+mn-ea"/>
                <a:sym typeface="+mn-lt"/>
              </a:rPr>
              <a:t>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2</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a:t>
            </a:r>
            <a:r>
              <a:rPr lang="en-US" altLang="zh-CN" sz="1600" dirty="0">
                <a:solidFill>
                  <a:srgbClr val="000000"/>
                </a:solidFill>
                <a:cs typeface="+mn-ea"/>
                <a:sym typeface="+mn-lt"/>
              </a:rPr>
              <a:t> , a</a:t>
            </a:r>
            <a:r>
              <a:rPr lang="en-US" altLang="zh-CN" sz="1600" baseline="-25000" dirty="0">
                <a:solidFill>
                  <a:srgbClr val="000000"/>
                </a:solidFill>
                <a:cs typeface="+mn-ea"/>
                <a:sym typeface="+mn-lt"/>
              </a:rPr>
              <a:t>i</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n</a:t>
            </a:r>
            <a:r>
              <a:rPr lang="en-US" altLang="zh-CN" sz="1600" dirty="0">
                <a:solidFill>
                  <a:srgbClr val="000000"/>
                </a:solidFill>
                <a:cs typeface="+mn-ea"/>
                <a:sym typeface="+mn-lt"/>
              </a:rPr>
              <a:t>)</a:t>
            </a:r>
          </a:p>
          <a:p>
            <a:pPr lvl="1" defTabSz="914400" fontAlgn="base">
              <a:lnSpc>
                <a:spcPct val="120000"/>
              </a:lnSpc>
              <a:spcBef>
                <a:spcPct val="0"/>
              </a:spcBef>
              <a:spcAft>
                <a:spcPct val="0"/>
              </a:spcAft>
              <a:buClrTx/>
              <a:buSzTx/>
              <a:buFont typeface="Wingdings" panose="05000000000000000000" pitchFamily="2" charset="2"/>
              <a:buNone/>
            </a:pPr>
            <a:r>
              <a:rPr lang="en-US" altLang="zh-CN" sz="1600" dirty="0">
                <a:solidFill>
                  <a:srgbClr val="000000"/>
                </a:solidFill>
                <a:cs typeface="+mn-ea"/>
                <a:sym typeface="+mn-lt"/>
              </a:rPr>
              <a:t>    </a:t>
            </a:r>
            <a:r>
              <a:rPr lang="zh-CN" altLang="en-US" sz="1600" dirty="0">
                <a:solidFill>
                  <a:srgbClr val="000000"/>
                </a:solidFill>
                <a:cs typeface="+mn-ea"/>
                <a:sym typeface="+mn-lt"/>
              </a:rPr>
              <a:t>指定序号</a:t>
            </a:r>
            <a:r>
              <a:rPr lang="en-US" altLang="zh-CN" sz="1600" dirty="0" err="1">
                <a:solidFill>
                  <a:srgbClr val="000000"/>
                </a:solidFill>
                <a:cs typeface="+mn-ea"/>
                <a:sym typeface="+mn-lt"/>
              </a:rPr>
              <a:t>i</a:t>
            </a:r>
            <a:r>
              <a:rPr lang="en-US" altLang="zh-CN" sz="1600" dirty="0">
                <a:solidFill>
                  <a:srgbClr val="000000"/>
                </a:solidFill>
                <a:cs typeface="+mn-ea"/>
                <a:sym typeface="+mn-lt"/>
              </a:rPr>
              <a:t>,</a:t>
            </a:r>
            <a:r>
              <a:rPr lang="zh-CN" altLang="en-US" sz="1600" dirty="0">
                <a:solidFill>
                  <a:srgbClr val="000000"/>
                </a:solidFill>
                <a:cs typeface="+mn-ea"/>
                <a:sym typeface="+mn-lt"/>
              </a:rPr>
              <a:t>删除</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a:t>
            </a:r>
            <a:r>
              <a:rPr lang="en-US" altLang="zh-CN" sz="1600" dirty="0">
                <a:solidFill>
                  <a:srgbClr val="FF0000"/>
                </a:solidFill>
                <a:cs typeface="+mn-ea"/>
                <a:sym typeface="+mn-lt"/>
              </a:rPr>
              <a:t>↑ </a:t>
            </a:r>
          </a:p>
          <a:p>
            <a:pPr marL="0" lvl="1" defTabSz="914400" fontAlgn="base">
              <a:lnSpc>
                <a:spcPct val="120000"/>
              </a:lnSpc>
              <a:spcBef>
                <a:spcPct val="0"/>
              </a:spcBef>
              <a:spcAft>
                <a:spcPct val="0"/>
              </a:spcAft>
              <a:buClrTx/>
              <a:buSzTx/>
              <a:buFont typeface="Wingdings" panose="05000000000000000000" pitchFamily="2" charset="2"/>
              <a:buNone/>
            </a:pPr>
            <a:r>
              <a:rPr lang="en-US" altLang="zh-CN" sz="1600" dirty="0">
                <a:solidFill>
                  <a:srgbClr val="000000"/>
                </a:solidFill>
                <a:cs typeface="+mn-ea"/>
                <a:sym typeface="+mn-lt"/>
              </a:rPr>
              <a:t>              L=(a</a:t>
            </a:r>
            <a:r>
              <a:rPr lang="en-US" altLang="zh-CN" sz="1600" baseline="-25000" dirty="0">
                <a:solidFill>
                  <a:srgbClr val="000000"/>
                </a:solidFill>
                <a:cs typeface="+mn-ea"/>
                <a:sym typeface="+mn-lt"/>
              </a:rPr>
              <a:t>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2</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i+1</a:t>
            </a:r>
            <a:r>
              <a:rPr lang="en-US" altLang="zh-CN" sz="1600" dirty="0">
                <a:solidFill>
                  <a:srgbClr val="000000"/>
                </a:solidFill>
                <a:cs typeface="+mn-ea"/>
                <a:sym typeface="+mn-lt"/>
              </a:rPr>
              <a:t>,...,a</a:t>
            </a:r>
            <a:r>
              <a:rPr lang="en-US" altLang="zh-CN" sz="1600" baseline="-25000" dirty="0">
                <a:solidFill>
                  <a:srgbClr val="000000"/>
                </a:solidFill>
                <a:cs typeface="+mn-ea"/>
                <a:sym typeface="+mn-lt"/>
              </a:rPr>
              <a:t>n</a:t>
            </a:r>
            <a:r>
              <a:rPr lang="en-US" altLang="zh-CN" sz="1600" dirty="0">
                <a:solidFill>
                  <a:srgbClr val="000000"/>
                </a:solidFill>
                <a:cs typeface="+mn-ea"/>
                <a:sym typeface="+mn-lt"/>
              </a:rPr>
              <a:t>) </a:t>
            </a:r>
            <a:endParaRPr lang="zh-CN" altLang="en-US" sz="1600" dirty="0">
              <a:solidFill>
                <a:schemeClr val="accent1"/>
              </a:solidFill>
            </a:endParaRPr>
          </a:p>
        </p:txBody>
      </p:sp>
      <p:sp>
        <p:nvSpPr>
          <p:cNvPr id="31" name="文本框 30">
            <a:extLst>
              <a:ext uri="{FF2B5EF4-FFF2-40B4-BE49-F238E27FC236}">
                <a16:creationId xmlns:a16="http://schemas.microsoft.com/office/drawing/2014/main" id="{6AB874BD-57DD-4E71-998C-742FE0E599F4}"/>
              </a:ext>
            </a:extLst>
          </p:cNvPr>
          <p:cNvSpPr txBox="1"/>
          <p:nvPr/>
        </p:nvSpPr>
        <p:spPr>
          <a:xfrm>
            <a:off x="1678977" y="194829"/>
            <a:ext cx="6158865" cy="59323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2.1.2 </a:t>
            </a:r>
            <a:r>
              <a:rPr kumimoji="0" lang="zh-CN" altLang="en-US" sz="2800" b="1" i="0" u="none" strike="noStrike" kern="1200" cap="none" spc="0" normalizeH="0" baseline="0" noProof="0" dirty="0">
                <a:ln>
                  <a:noFill/>
                </a:ln>
                <a:solidFill>
                  <a:srgbClr val="000000"/>
                </a:solidFill>
                <a:effectLst/>
                <a:uLnTx/>
                <a:uFillTx/>
                <a:cs typeface="+mn-ea"/>
                <a:sym typeface="+mn-lt"/>
              </a:rPr>
              <a:t>抽象数据类型线性表的定义</a:t>
            </a:r>
          </a:p>
        </p:txBody>
      </p:sp>
      <p:sp>
        <p:nvSpPr>
          <p:cNvPr id="32" name="文本框 4">
            <a:extLst>
              <a:ext uri="{FF2B5EF4-FFF2-40B4-BE49-F238E27FC236}">
                <a16:creationId xmlns:a16="http://schemas.microsoft.com/office/drawing/2014/main" id="{87FDEC3A-2245-43FE-A418-9E7427DC7970}"/>
              </a:ext>
            </a:extLst>
          </p:cNvPr>
          <p:cNvSpPr txBox="1">
            <a:spLocks noChangeArrowheads="1"/>
          </p:cNvSpPr>
          <p:nvPr/>
        </p:nvSpPr>
        <p:spPr bwMode="auto">
          <a:xfrm>
            <a:off x="4504055" y="1183384"/>
            <a:ext cx="4572000"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b="1" dirty="0">
                <a:solidFill>
                  <a:srgbClr val="000000"/>
                </a:solidFill>
                <a:latin typeface="+mn-lt"/>
                <a:ea typeface="+mn-ea"/>
                <a:cs typeface="+mn-ea"/>
                <a:sym typeface="+mn-lt"/>
              </a:rPr>
              <a:t>部分基本操作说明</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250"/>
                                        <p:tgtEl>
                                          <p:spTgt spid="24"/>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left)">
                                      <p:cBhvr>
                                        <p:cTn id="11" dur="500"/>
                                        <p:tgtEl>
                                          <p:spTgt spid="3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250"/>
                                        <p:tgtEl>
                                          <p:spTgt spid="4"/>
                                        </p:tgtEl>
                                      </p:cBhvr>
                                    </p:animEffect>
                                  </p:childTnLst>
                                </p:cTn>
                              </p:par>
                            </p:childTnLst>
                          </p:cTn>
                        </p:par>
                        <p:par>
                          <p:cTn id="17" fill="hold">
                            <p:stCondLst>
                              <p:cond delay="250"/>
                            </p:stCondLst>
                            <p:childTnLst>
                              <p:par>
                                <p:cTn id="18" presetID="22" presetClass="entr" presetSubtype="8"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250"/>
                                        <p:tgtEl>
                                          <p:spTgt spid="5"/>
                                        </p:tgtEl>
                                      </p:cBhvr>
                                    </p:animEffect>
                                  </p:childTnLst>
                                </p:cTn>
                              </p:par>
                            </p:childTnLst>
                          </p:cTn>
                        </p:par>
                        <p:par>
                          <p:cTn id="26" fill="hold">
                            <p:stCondLst>
                              <p:cond delay="250"/>
                            </p:stCondLst>
                            <p:childTnLst>
                              <p:par>
                                <p:cTn id="27" presetID="22" presetClass="entr" presetSubtype="8"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4" grpId="0" animBg="1"/>
      <p:bldP spid="5" grpId="0" animBg="1"/>
      <p:bldP spid="38"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ea typeface="微软雅黑" panose="020B0503020204020204" pitchFamily="34" charset="-122"/>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pic>
        <p:nvPicPr>
          <p:cNvPr id="14" name="图片 13"/>
          <p:cNvPicPr>
            <a:picLocks noChangeAspect="1"/>
          </p:cNvPicPr>
          <p:nvPr/>
        </p:nvPicPr>
        <p:blipFill>
          <a:blip r:embed="rId2"/>
          <a:stretch>
            <a:fillRect/>
          </a:stretch>
        </p:blipFill>
        <p:spPr>
          <a:xfrm>
            <a:off x="1446156" y="2385422"/>
            <a:ext cx="2804160" cy="2804160"/>
          </a:xfrm>
          <a:prstGeom prst="rect">
            <a:avLst/>
          </a:prstGeom>
        </p:spPr>
      </p:pic>
      <p:sp>
        <p:nvSpPr>
          <p:cNvPr id="6" name="椭圆 5"/>
          <p:cNvSpPr/>
          <p:nvPr/>
        </p:nvSpPr>
        <p:spPr>
          <a:xfrm>
            <a:off x="3711828" y="4155096"/>
            <a:ext cx="1161708" cy="1161708"/>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3" name="椭圆 2"/>
          <p:cNvSpPr/>
          <p:nvPr/>
        </p:nvSpPr>
        <p:spPr>
          <a:xfrm>
            <a:off x="3519303" y="5559053"/>
            <a:ext cx="385049" cy="38504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p>
        </p:txBody>
      </p:sp>
      <p:sp>
        <p:nvSpPr>
          <p:cNvPr id="24" name="椭圆 23"/>
          <p:cNvSpPr/>
          <p:nvPr/>
        </p:nvSpPr>
        <p:spPr>
          <a:xfrm>
            <a:off x="5328719" y="1981490"/>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1</a:t>
            </a:r>
          </a:p>
        </p:txBody>
      </p:sp>
      <p:sp>
        <p:nvSpPr>
          <p:cNvPr id="4" name="椭圆 3"/>
          <p:cNvSpPr/>
          <p:nvPr/>
        </p:nvSpPr>
        <p:spPr>
          <a:xfrm>
            <a:off x="5328719" y="370155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2</a:t>
            </a:r>
          </a:p>
        </p:txBody>
      </p:sp>
      <p:sp>
        <p:nvSpPr>
          <p:cNvPr id="5" name="椭圆 4"/>
          <p:cNvSpPr/>
          <p:nvPr/>
        </p:nvSpPr>
        <p:spPr>
          <a:xfrm>
            <a:off x="5328719" y="4838614"/>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t>3</a:t>
            </a:r>
          </a:p>
        </p:txBody>
      </p:sp>
      <p:sp>
        <p:nvSpPr>
          <p:cNvPr id="11" name="椭圆 10"/>
          <p:cNvSpPr/>
          <p:nvPr/>
        </p:nvSpPr>
        <p:spPr>
          <a:xfrm>
            <a:off x="5328719" y="601893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t>4</a:t>
            </a:r>
          </a:p>
        </p:txBody>
      </p:sp>
      <p:sp>
        <p:nvSpPr>
          <p:cNvPr id="35" name="矩形 34"/>
          <p:cNvSpPr/>
          <p:nvPr/>
        </p:nvSpPr>
        <p:spPr>
          <a:xfrm>
            <a:off x="5941321" y="1912827"/>
            <a:ext cx="4891807" cy="1780744"/>
          </a:xfrm>
          <a:prstGeom prst="rect">
            <a:avLst/>
          </a:prstGeom>
        </p:spPr>
        <p:txBody>
          <a:bodyPr wrap="square">
            <a:spAutoFit/>
            <a:scene3d>
              <a:camera prst="orthographicFront"/>
              <a:lightRig rig="threePt" dir="t"/>
            </a:scene3d>
            <a:sp3d contourW="12700"/>
          </a:bodyPr>
          <a:lstStyle/>
          <a:p>
            <a:pPr defTabSz="914400" fontAlgn="base">
              <a:lnSpc>
                <a:spcPct val="130000"/>
              </a:lnSpc>
              <a:spcBef>
                <a:spcPct val="0"/>
              </a:spcBef>
              <a:spcAft>
                <a:spcPct val="0"/>
              </a:spcAft>
            </a:pPr>
            <a:r>
              <a:rPr lang="zh-CN" altLang="en-US" b="1" dirty="0">
                <a:solidFill>
                  <a:srgbClr val="FF0000"/>
                </a:solidFill>
                <a:latin typeface="+mn-lt"/>
                <a:ea typeface="+mn-ea"/>
                <a:cs typeface="+mn-ea"/>
                <a:sym typeface="+mn-lt"/>
              </a:rPr>
              <a:t>删除</a:t>
            </a:r>
            <a:r>
              <a:rPr lang="zh-CN" altLang="en-US" dirty="0">
                <a:solidFill>
                  <a:srgbClr val="000000"/>
                </a:solidFill>
                <a:latin typeface="+mn-lt"/>
                <a:ea typeface="+mn-ea"/>
                <a:cs typeface="+mn-ea"/>
                <a:sym typeface="+mn-lt"/>
              </a:rPr>
              <a:t>：指定元素值</a:t>
            </a:r>
            <a:r>
              <a:rPr lang="en-US" altLang="zh-CN" dirty="0">
                <a:solidFill>
                  <a:srgbClr val="000000"/>
                </a:solidFill>
                <a:latin typeface="+mn-lt"/>
                <a:ea typeface="+mn-ea"/>
                <a:cs typeface="+mn-ea"/>
                <a:sym typeface="+mn-lt"/>
              </a:rPr>
              <a:t>x,</a:t>
            </a:r>
            <a:r>
              <a:rPr lang="zh-CN" altLang="en-US" dirty="0">
                <a:solidFill>
                  <a:srgbClr val="000000"/>
                </a:solidFill>
                <a:latin typeface="+mn-lt"/>
                <a:ea typeface="+mn-ea"/>
                <a:cs typeface="+mn-ea"/>
                <a:sym typeface="+mn-lt"/>
              </a:rPr>
              <a:t>删除表</a:t>
            </a:r>
            <a:r>
              <a:rPr lang="en-US" altLang="zh-CN" dirty="0">
                <a:solidFill>
                  <a:srgbClr val="000000"/>
                </a:solidFill>
                <a:latin typeface="+mn-lt"/>
                <a:ea typeface="+mn-ea"/>
                <a:cs typeface="+mn-ea"/>
                <a:sym typeface="+mn-lt"/>
              </a:rPr>
              <a:t>L</a:t>
            </a:r>
            <a:r>
              <a:rPr lang="zh-CN" altLang="en-US" dirty="0">
                <a:solidFill>
                  <a:srgbClr val="000000"/>
                </a:solidFill>
                <a:latin typeface="+mn-lt"/>
                <a:ea typeface="+mn-ea"/>
                <a:cs typeface="+mn-ea"/>
                <a:sym typeface="+mn-lt"/>
              </a:rPr>
              <a:t>中的值为</a:t>
            </a:r>
            <a:r>
              <a:rPr lang="en-US" altLang="zh-CN" dirty="0">
                <a:solidFill>
                  <a:srgbClr val="000000"/>
                </a:solidFill>
                <a:latin typeface="+mn-lt"/>
                <a:ea typeface="+mn-ea"/>
                <a:cs typeface="+mn-ea"/>
                <a:sym typeface="+mn-lt"/>
              </a:rPr>
              <a:t>x</a:t>
            </a:r>
            <a:r>
              <a:rPr lang="zh-CN" altLang="en-US" dirty="0">
                <a:solidFill>
                  <a:srgbClr val="000000"/>
                </a:solidFill>
                <a:latin typeface="+mn-lt"/>
                <a:ea typeface="+mn-ea"/>
                <a:cs typeface="+mn-ea"/>
                <a:sym typeface="+mn-lt"/>
              </a:rPr>
              <a:t>的元素</a:t>
            </a:r>
            <a:endParaRPr lang="en-US" altLang="zh-CN" dirty="0">
              <a:solidFill>
                <a:srgbClr val="000000"/>
              </a:solidFill>
              <a:latin typeface="+mn-lt"/>
              <a:ea typeface="+mn-ea"/>
              <a:cs typeface="+mn-ea"/>
              <a:sym typeface="+mn-lt"/>
            </a:endParaRPr>
          </a:p>
          <a:p>
            <a:pPr defTabSz="914400" fontAlgn="base">
              <a:lnSpc>
                <a:spcPct val="130000"/>
              </a:lnSpc>
              <a:spcBef>
                <a:spcPct val="0"/>
              </a:spcBef>
              <a:spcAft>
                <a:spcPct val="0"/>
              </a:spcAft>
            </a:pPr>
            <a:r>
              <a:rPr lang="zh-CN" altLang="en-US"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记作</a:t>
            </a:r>
            <a:r>
              <a:rPr lang="en-US" altLang="zh-CN" sz="1600" dirty="0">
                <a:solidFill>
                  <a:srgbClr val="000000"/>
                </a:solidFill>
                <a:latin typeface="+mn-lt"/>
                <a:ea typeface="+mn-ea"/>
                <a:cs typeface="+mn-ea"/>
                <a:sym typeface="+mn-lt"/>
              </a:rPr>
              <a:t>: </a:t>
            </a:r>
            <a:r>
              <a:rPr lang="en-US" altLang="zh-CN" sz="1600" dirty="0" err="1">
                <a:solidFill>
                  <a:srgbClr val="000000"/>
                </a:solidFill>
                <a:latin typeface="+mn-lt"/>
                <a:ea typeface="+mn-ea"/>
                <a:cs typeface="+mn-ea"/>
                <a:sym typeface="+mn-lt"/>
              </a:rPr>
              <a:t>DeleteElem</a:t>
            </a:r>
            <a:r>
              <a:rPr lang="en-US" altLang="zh-CN" sz="1600" dirty="0">
                <a:solidFill>
                  <a:srgbClr val="000000"/>
                </a:solidFill>
                <a:latin typeface="+mn-lt"/>
                <a:ea typeface="+mn-ea"/>
                <a:cs typeface="+mn-ea"/>
                <a:sym typeface="+mn-lt"/>
              </a:rPr>
              <a:t>(&amp;</a:t>
            </a:r>
            <a:r>
              <a:rPr lang="en-US" altLang="zh-CN" sz="1600" dirty="0" err="1">
                <a:solidFill>
                  <a:srgbClr val="000000"/>
                </a:solidFill>
                <a:latin typeface="+mn-lt"/>
                <a:ea typeface="+mn-ea"/>
                <a:cs typeface="+mn-ea"/>
                <a:sym typeface="+mn-lt"/>
              </a:rPr>
              <a:t>L,x</a:t>
            </a:r>
            <a:r>
              <a:rPr lang="en-US" altLang="zh-CN" sz="1600" dirty="0">
                <a:solidFill>
                  <a:srgbClr val="000000"/>
                </a:solidFill>
                <a:latin typeface="+mn-lt"/>
                <a:ea typeface="+mn-ea"/>
                <a:cs typeface="+mn-ea"/>
                <a:sym typeface="+mn-lt"/>
              </a:rPr>
              <a:t>)</a:t>
            </a:r>
            <a:r>
              <a:rPr lang="zh-CN" altLang="en-US" sz="1600" dirty="0">
                <a:solidFill>
                  <a:srgbClr val="000000"/>
                </a:solidFill>
                <a:latin typeface="+mn-lt"/>
                <a:ea typeface="+mn-ea"/>
                <a:cs typeface="+mn-ea"/>
                <a:sym typeface="+mn-lt"/>
              </a:rPr>
              <a:t>；</a:t>
            </a:r>
            <a:endParaRPr lang="en-US" altLang="zh-CN" sz="1600" dirty="0">
              <a:solidFill>
                <a:srgbClr val="000000"/>
              </a:solidFill>
              <a:latin typeface="+mn-lt"/>
              <a:ea typeface="+mn-ea"/>
              <a:cs typeface="+mn-ea"/>
              <a:sym typeface="+mn-lt"/>
            </a:endParaRPr>
          </a:p>
          <a:p>
            <a:pPr lvl="1" defTabSz="914400" fontAlgn="base">
              <a:lnSpc>
                <a:spcPct val="120000"/>
              </a:lnSpc>
              <a:spcBef>
                <a:spcPct val="0"/>
              </a:spcBef>
              <a:spcAft>
                <a:spcPct val="0"/>
              </a:spcAft>
              <a:buClrTx/>
              <a:buSzTx/>
              <a:buFont typeface="Wingdings" panose="05000000000000000000" pitchFamily="2" charset="2"/>
              <a:buNone/>
            </a:pPr>
            <a:r>
              <a:rPr lang="en-US" altLang="zh-CN" dirty="0">
                <a:solidFill>
                  <a:srgbClr val="000000"/>
                </a:solidFill>
                <a:cs typeface="+mn-ea"/>
                <a:sym typeface="+mn-lt"/>
              </a:rPr>
              <a:t>     L = (a</a:t>
            </a:r>
            <a:r>
              <a:rPr lang="en-US" altLang="zh-CN" baseline="-25000" dirty="0">
                <a:solidFill>
                  <a:srgbClr val="000000"/>
                </a:solidFill>
                <a:cs typeface="+mn-ea"/>
                <a:sym typeface="+mn-lt"/>
              </a:rPr>
              <a:t>1</a:t>
            </a:r>
            <a:r>
              <a:rPr lang="en-US" altLang="zh-CN" dirty="0">
                <a:solidFill>
                  <a:srgbClr val="000000"/>
                </a:solidFill>
                <a:cs typeface="+mn-ea"/>
                <a:sym typeface="+mn-lt"/>
              </a:rPr>
              <a:t>,a</a:t>
            </a:r>
            <a:r>
              <a:rPr lang="en-US" altLang="zh-CN" baseline="-25000" dirty="0">
                <a:solidFill>
                  <a:srgbClr val="000000"/>
                </a:solidFill>
                <a:cs typeface="+mn-ea"/>
                <a:sym typeface="+mn-lt"/>
              </a:rPr>
              <a:t>2</a:t>
            </a:r>
            <a:r>
              <a:rPr lang="en-US" altLang="zh-CN" dirty="0">
                <a:solidFill>
                  <a:srgbClr val="000000"/>
                </a:solidFill>
                <a:cs typeface="+mn-ea"/>
                <a:sym typeface="+mn-lt"/>
              </a:rPr>
              <a:t>,...,a</a:t>
            </a:r>
            <a:r>
              <a:rPr lang="en-US" altLang="zh-CN" baseline="-25000" dirty="0">
                <a:solidFill>
                  <a:srgbClr val="000000"/>
                </a:solidFill>
                <a:cs typeface="+mn-ea"/>
                <a:sym typeface="+mn-lt"/>
              </a:rPr>
              <a:t>i-1</a:t>
            </a:r>
            <a:r>
              <a:rPr lang="en-US" altLang="zh-CN" dirty="0">
                <a:solidFill>
                  <a:srgbClr val="000000"/>
                </a:solidFill>
                <a:cs typeface="+mn-ea"/>
                <a:sym typeface="+mn-lt"/>
              </a:rPr>
              <a:t>,a</a:t>
            </a:r>
            <a:r>
              <a:rPr lang="en-US" altLang="zh-CN" baseline="-25000" dirty="0">
                <a:solidFill>
                  <a:srgbClr val="000000"/>
                </a:solidFill>
                <a:cs typeface="+mn-ea"/>
                <a:sym typeface="+mn-lt"/>
              </a:rPr>
              <a:t>i</a:t>
            </a:r>
            <a:r>
              <a:rPr lang="en-US" altLang="zh-CN" dirty="0">
                <a:solidFill>
                  <a:srgbClr val="000000"/>
                </a:solidFill>
                <a:cs typeface="+mn-ea"/>
                <a:sym typeface="+mn-lt"/>
              </a:rPr>
              <a:t>,a</a:t>
            </a:r>
            <a:r>
              <a:rPr lang="en-US" altLang="zh-CN" baseline="-25000" dirty="0">
                <a:solidFill>
                  <a:srgbClr val="000000"/>
                </a:solidFill>
                <a:cs typeface="+mn-ea"/>
                <a:sym typeface="+mn-lt"/>
              </a:rPr>
              <a:t>i+1</a:t>
            </a:r>
            <a:r>
              <a:rPr lang="en-US" altLang="zh-CN" dirty="0">
                <a:solidFill>
                  <a:srgbClr val="000000"/>
                </a:solidFill>
                <a:cs typeface="+mn-ea"/>
                <a:sym typeface="+mn-lt"/>
              </a:rPr>
              <a:t>,...,a</a:t>
            </a:r>
            <a:r>
              <a:rPr lang="en-US" altLang="zh-CN" baseline="-25000" dirty="0">
                <a:solidFill>
                  <a:srgbClr val="000000"/>
                </a:solidFill>
                <a:cs typeface="+mn-ea"/>
                <a:sym typeface="+mn-lt"/>
              </a:rPr>
              <a:t>n</a:t>
            </a:r>
            <a:r>
              <a:rPr lang="en-US" altLang="zh-CN" dirty="0">
                <a:solidFill>
                  <a:srgbClr val="000000"/>
                </a:solidFill>
                <a:cs typeface="+mn-ea"/>
                <a:sym typeface="+mn-lt"/>
              </a:rPr>
              <a:t>)</a:t>
            </a:r>
          </a:p>
          <a:p>
            <a:pPr lvl="1" defTabSz="914400" fontAlgn="base">
              <a:lnSpc>
                <a:spcPct val="120000"/>
              </a:lnSpc>
              <a:spcBef>
                <a:spcPct val="0"/>
              </a:spcBef>
              <a:spcAft>
                <a:spcPct val="0"/>
              </a:spcAft>
              <a:buClrTx/>
              <a:buSzTx/>
              <a:buFont typeface="Wingdings" panose="05000000000000000000" pitchFamily="2" charset="2"/>
              <a:buNone/>
            </a:pPr>
            <a:r>
              <a:rPr lang="en-US" altLang="zh-CN" dirty="0">
                <a:solidFill>
                  <a:srgbClr val="000000"/>
                </a:solidFill>
                <a:cs typeface="+mn-ea"/>
                <a:sym typeface="+mn-lt"/>
              </a:rPr>
              <a:t>     </a:t>
            </a:r>
            <a:r>
              <a:rPr lang="zh-CN" altLang="en-US" sz="1600" dirty="0">
                <a:solidFill>
                  <a:srgbClr val="000000"/>
                </a:solidFill>
                <a:cs typeface="+mn-ea"/>
                <a:sym typeface="+mn-lt"/>
              </a:rPr>
              <a:t>若</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  </a:t>
            </a:r>
            <a:r>
              <a:rPr lang="en-US" altLang="zh-CN" sz="1600" dirty="0">
                <a:solidFill>
                  <a:srgbClr val="000000"/>
                </a:solidFill>
                <a:cs typeface="+mn-ea"/>
                <a:sym typeface="+mn-lt"/>
              </a:rPr>
              <a:t>=  x</a:t>
            </a:r>
            <a:r>
              <a:rPr lang="zh-CN" altLang="en-US" sz="1600" dirty="0">
                <a:solidFill>
                  <a:srgbClr val="000000"/>
                </a:solidFill>
                <a:cs typeface="+mn-ea"/>
                <a:sym typeface="+mn-lt"/>
              </a:rPr>
              <a:t>，删除</a:t>
            </a:r>
            <a:r>
              <a:rPr lang="en-US" altLang="zh-CN" sz="1600" dirty="0">
                <a:solidFill>
                  <a:srgbClr val="000000"/>
                </a:solidFill>
                <a:cs typeface="+mn-ea"/>
                <a:sym typeface="+mn-lt"/>
              </a:rPr>
              <a:t>a</a:t>
            </a:r>
            <a:r>
              <a:rPr lang="en-US" altLang="zh-CN" sz="1600" baseline="-25000" dirty="0">
                <a:solidFill>
                  <a:srgbClr val="000000"/>
                </a:solidFill>
                <a:cs typeface="+mn-ea"/>
                <a:sym typeface="+mn-lt"/>
              </a:rPr>
              <a:t>i </a:t>
            </a:r>
            <a:r>
              <a:rPr lang="en-US" altLang="zh-CN" dirty="0">
                <a:solidFill>
                  <a:srgbClr val="000000"/>
                </a:solidFill>
                <a:cs typeface="+mn-ea"/>
                <a:sym typeface="+mn-lt"/>
              </a:rPr>
              <a:t> </a:t>
            </a:r>
            <a:r>
              <a:rPr lang="en-US" altLang="zh-CN" dirty="0">
                <a:solidFill>
                  <a:srgbClr val="FF0000"/>
                </a:solidFill>
                <a:cs typeface="+mn-ea"/>
                <a:sym typeface="+mn-lt"/>
              </a:rPr>
              <a:t>↑</a:t>
            </a:r>
            <a:r>
              <a:rPr lang="en-US" altLang="zh-CN" dirty="0">
                <a:solidFill>
                  <a:srgbClr val="000000"/>
                </a:solidFill>
                <a:cs typeface="+mn-ea"/>
                <a:sym typeface="+mn-lt"/>
              </a:rPr>
              <a:t> </a:t>
            </a:r>
          </a:p>
          <a:p>
            <a:pPr lvl="1" defTabSz="914400" fontAlgn="base">
              <a:lnSpc>
                <a:spcPct val="120000"/>
              </a:lnSpc>
              <a:spcBef>
                <a:spcPct val="0"/>
              </a:spcBef>
              <a:spcAft>
                <a:spcPct val="0"/>
              </a:spcAft>
              <a:buClrTx/>
              <a:buSzTx/>
              <a:buFont typeface="Wingdings" panose="05000000000000000000" pitchFamily="2" charset="2"/>
              <a:buNone/>
            </a:pPr>
            <a:r>
              <a:rPr lang="en-US" altLang="zh-CN" dirty="0">
                <a:solidFill>
                  <a:srgbClr val="000000"/>
                </a:solidFill>
                <a:cs typeface="+mn-ea"/>
                <a:sym typeface="+mn-lt"/>
              </a:rPr>
              <a:t>     L = (a</a:t>
            </a:r>
            <a:r>
              <a:rPr lang="en-US" altLang="zh-CN" baseline="-25000" dirty="0">
                <a:solidFill>
                  <a:srgbClr val="000000"/>
                </a:solidFill>
                <a:cs typeface="+mn-ea"/>
                <a:sym typeface="+mn-lt"/>
              </a:rPr>
              <a:t>1</a:t>
            </a:r>
            <a:r>
              <a:rPr lang="en-US" altLang="zh-CN" dirty="0">
                <a:solidFill>
                  <a:srgbClr val="000000"/>
                </a:solidFill>
                <a:cs typeface="+mn-ea"/>
                <a:sym typeface="+mn-lt"/>
              </a:rPr>
              <a:t>,a</a:t>
            </a:r>
            <a:r>
              <a:rPr lang="en-US" altLang="zh-CN" baseline="-25000" dirty="0">
                <a:solidFill>
                  <a:srgbClr val="000000"/>
                </a:solidFill>
                <a:cs typeface="+mn-ea"/>
                <a:sym typeface="+mn-lt"/>
              </a:rPr>
              <a:t>2</a:t>
            </a:r>
            <a:r>
              <a:rPr lang="en-US" altLang="zh-CN" dirty="0">
                <a:solidFill>
                  <a:srgbClr val="000000"/>
                </a:solidFill>
                <a:cs typeface="+mn-ea"/>
                <a:sym typeface="+mn-lt"/>
              </a:rPr>
              <a:t>,...,a</a:t>
            </a:r>
            <a:r>
              <a:rPr lang="en-US" altLang="zh-CN" baseline="-25000" dirty="0">
                <a:solidFill>
                  <a:srgbClr val="000000"/>
                </a:solidFill>
                <a:cs typeface="+mn-ea"/>
                <a:sym typeface="+mn-lt"/>
              </a:rPr>
              <a:t>i-1</a:t>
            </a:r>
            <a:r>
              <a:rPr lang="en-US" altLang="zh-CN" dirty="0">
                <a:solidFill>
                  <a:srgbClr val="000000"/>
                </a:solidFill>
                <a:cs typeface="+mn-ea"/>
                <a:sym typeface="+mn-lt"/>
              </a:rPr>
              <a:t>,a</a:t>
            </a:r>
            <a:r>
              <a:rPr lang="en-US" altLang="zh-CN" baseline="-25000" dirty="0">
                <a:solidFill>
                  <a:srgbClr val="000000"/>
                </a:solidFill>
                <a:cs typeface="+mn-ea"/>
                <a:sym typeface="+mn-lt"/>
              </a:rPr>
              <a:t>i+1</a:t>
            </a:r>
            <a:r>
              <a:rPr lang="en-US" altLang="zh-CN" dirty="0">
                <a:solidFill>
                  <a:srgbClr val="000000"/>
                </a:solidFill>
                <a:cs typeface="+mn-ea"/>
                <a:sym typeface="+mn-lt"/>
              </a:rPr>
              <a:t>,...,a</a:t>
            </a:r>
            <a:r>
              <a:rPr lang="en-US" altLang="zh-CN" baseline="-25000" dirty="0">
                <a:solidFill>
                  <a:srgbClr val="000000"/>
                </a:solidFill>
                <a:cs typeface="+mn-ea"/>
                <a:sym typeface="+mn-lt"/>
              </a:rPr>
              <a:t>n</a:t>
            </a:r>
            <a:r>
              <a:rPr lang="en-US" altLang="zh-CN" dirty="0">
                <a:solidFill>
                  <a:srgbClr val="000000"/>
                </a:solidFill>
                <a:cs typeface="+mn-ea"/>
                <a:sym typeface="+mn-lt"/>
              </a:rPr>
              <a:t>) </a:t>
            </a:r>
            <a:endParaRPr lang="zh-CN" altLang="en-US" dirty="0">
              <a:solidFill>
                <a:srgbClr val="000000"/>
              </a:solidFill>
              <a:latin typeface="+mn-lt"/>
              <a:ea typeface="+mn-ea"/>
              <a:cs typeface="+mn-ea"/>
              <a:sym typeface="+mn-lt"/>
            </a:endParaRPr>
          </a:p>
        </p:txBody>
      </p:sp>
      <p:sp>
        <p:nvSpPr>
          <p:cNvPr id="38" name="矩形 37"/>
          <p:cNvSpPr/>
          <p:nvPr/>
        </p:nvSpPr>
        <p:spPr>
          <a:xfrm>
            <a:off x="5941321" y="3682757"/>
            <a:ext cx="5583742" cy="1061316"/>
          </a:xfrm>
          <a:prstGeom prst="rect">
            <a:avLst/>
          </a:prstGeom>
        </p:spPr>
        <p:txBody>
          <a:bodyPr wrap="square">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zh-CN" altLang="en-US" b="1" dirty="0">
                <a:solidFill>
                  <a:srgbClr val="FF0000"/>
                </a:solidFill>
                <a:latin typeface="+mn-lt"/>
                <a:ea typeface="+mn-ea"/>
                <a:cs typeface="+mn-ea"/>
                <a:sym typeface="+mn-lt"/>
              </a:rPr>
              <a:t>排序</a:t>
            </a:r>
            <a:r>
              <a:rPr lang="zh-CN" altLang="en-US" dirty="0">
                <a:solidFill>
                  <a:srgbClr val="000000"/>
                </a:solidFill>
                <a:latin typeface="+mn-lt"/>
                <a:ea typeface="+mn-ea"/>
                <a:cs typeface="+mn-ea"/>
                <a:sym typeface="+mn-lt"/>
              </a:rPr>
              <a:t>：按元素或某个数据项的值递增（或递减）排序</a:t>
            </a:r>
          </a:p>
          <a:p>
            <a:pPr defTabSz="914400" fontAlgn="base">
              <a:lnSpc>
                <a:spcPct val="130000"/>
              </a:lnSpc>
              <a:spcBef>
                <a:spcPct val="0"/>
              </a:spcBef>
              <a:spcAft>
                <a:spcPct val="0"/>
              </a:spcAft>
              <a:buClrTx/>
              <a:buSzTx/>
              <a:buFontTx/>
              <a:buNone/>
            </a:pPr>
            <a:r>
              <a:rPr lang="zh-CN" altLang="en-US" sz="1600" dirty="0">
                <a:solidFill>
                  <a:srgbClr val="000000"/>
                </a:solidFill>
                <a:cs typeface="+mn-ea"/>
                <a:sym typeface="+mn-lt"/>
              </a:rPr>
              <a:t>              例</a:t>
            </a:r>
            <a:r>
              <a:rPr lang="en-US" altLang="zh-CN" sz="1600" dirty="0">
                <a:solidFill>
                  <a:srgbClr val="000000"/>
                </a:solidFill>
                <a:cs typeface="+mn-ea"/>
                <a:sym typeface="+mn-lt"/>
              </a:rPr>
              <a:t>. </a:t>
            </a:r>
            <a:r>
              <a:rPr lang="zh-CN" altLang="en-US" sz="1600" dirty="0">
                <a:solidFill>
                  <a:srgbClr val="000000"/>
                </a:solidFill>
                <a:cs typeface="+mn-ea"/>
                <a:sym typeface="+mn-lt"/>
              </a:rPr>
              <a:t>排序前</a:t>
            </a:r>
            <a:r>
              <a:rPr lang="en-US" altLang="zh-CN" sz="1600" dirty="0">
                <a:solidFill>
                  <a:srgbClr val="000000"/>
                </a:solidFill>
                <a:cs typeface="+mn-ea"/>
                <a:sym typeface="+mn-lt"/>
              </a:rPr>
              <a:t>: L = (90,60,80,10,20,30)</a:t>
            </a:r>
          </a:p>
          <a:p>
            <a:pPr defTabSz="914400" fontAlgn="base">
              <a:lnSpc>
                <a:spcPct val="130000"/>
              </a:lnSpc>
              <a:spcBef>
                <a:spcPct val="0"/>
              </a:spcBef>
              <a:spcAft>
                <a:spcPct val="0"/>
              </a:spcAft>
              <a:buClrTx/>
              <a:buSzTx/>
              <a:buFontTx/>
              <a:buNone/>
            </a:pPr>
            <a:r>
              <a:rPr lang="en-US" altLang="zh-CN" sz="1600" dirty="0">
                <a:solidFill>
                  <a:srgbClr val="000000"/>
                </a:solidFill>
                <a:cs typeface="+mn-ea"/>
                <a:sym typeface="+mn-lt"/>
              </a:rPr>
              <a:t>                    </a:t>
            </a:r>
            <a:r>
              <a:rPr lang="zh-CN" altLang="en-US" sz="1600" dirty="0">
                <a:solidFill>
                  <a:srgbClr val="000000"/>
                </a:solidFill>
                <a:cs typeface="+mn-ea"/>
                <a:sym typeface="+mn-lt"/>
              </a:rPr>
              <a:t>排序后</a:t>
            </a:r>
            <a:r>
              <a:rPr lang="en-US" altLang="zh-CN" sz="1600" dirty="0">
                <a:solidFill>
                  <a:srgbClr val="000000"/>
                </a:solidFill>
                <a:cs typeface="+mn-ea"/>
                <a:sym typeface="+mn-lt"/>
              </a:rPr>
              <a:t>: L = (10,20,30,60,80,90)</a:t>
            </a:r>
          </a:p>
        </p:txBody>
      </p:sp>
      <p:sp>
        <p:nvSpPr>
          <p:cNvPr id="8" name="矩形 7"/>
          <p:cNvSpPr/>
          <p:nvPr/>
        </p:nvSpPr>
        <p:spPr>
          <a:xfrm>
            <a:off x="5941321" y="4806268"/>
            <a:ext cx="6042698" cy="1061316"/>
          </a:xfrm>
          <a:prstGeom prst="rect">
            <a:avLst/>
          </a:prstGeom>
        </p:spPr>
        <p:txBody>
          <a:bodyPr wrap="square">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zh-CN" altLang="en-US" b="1" dirty="0">
                <a:solidFill>
                  <a:srgbClr val="FF0000"/>
                </a:solidFill>
                <a:latin typeface="+mn-lt"/>
                <a:ea typeface="+mn-ea"/>
                <a:cs typeface="+mn-ea"/>
                <a:sym typeface="+mn-lt"/>
              </a:rPr>
              <a:t>合并</a:t>
            </a:r>
            <a:r>
              <a:rPr lang="zh-CN" altLang="en-US" dirty="0">
                <a:solidFill>
                  <a:srgbClr val="000000"/>
                </a:solidFill>
                <a:latin typeface="+mn-lt"/>
                <a:ea typeface="+mn-ea"/>
                <a:cs typeface="+mn-ea"/>
                <a:sym typeface="+mn-lt"/>
              </a:rPr>
              <a:t>：将表</a:t>
            </a:r>
            <a:r>
              <a:rPr lang="en-US" altLang="zh-CN" dirty="0">
                <a:solidFill>
                  <a:srgbClr val="000000"/>
                </a:solidFill>
                <a:latin typeface="+mn-lt"/>
                <a:ea typeface="+mn-ea"/>
                <a:cs typeface="+mn-ea"/>
                <a:sym typeface="+mn-lt"/>
              </a:rPr>
              <a:t>La</a:t>
            </a:r>
            <a:r>
              <a:rPr lang="zh-CN" altLang="en-US" dirty="0">
                <a:solidFill>
                  <a:srgbClr val="000000"/>
                </a:solidFill>
                <a:latin typeface="+mn-lt"/>
                <a:ea typeface="+mn-ea"/>
                <a:cs typeface="+mn-ea"/>
                <a:sym typeface="+mn-lt"/>
              </a:rPr>
              <a:t>和表</a:t>
            </a:r>
            <a:r>
              <a:rPr lang="en-US" altLang="zh-CN" dirty="0" err="1">
                <a:solidFill>
                  <a:srgbClr val="000000"/>
                </a:solidFill>
                <a:latin typeface="+mn-lt"/>
                <a:ea typeface="+mn-ea"/>
                <a:cs typeface="+mn-ea"/>
                <a:sym typeface="+mn-lt"/>
              </a:rPr>
              <a:t>Lb</a:t>
            </a:r>
            <a:r>
              <a:rPr lang="zh-CN" altLang="en-US" dirty="0">
                <a:solidFill>
                  <a:srgbClr val="000000"/>
                </a:solidFill>
                <a:latin typeface="+mn-lt"/>
                <a:ea typeface="+mn-ea"/>
                <a:cs typeface="+mn-ea"/>
                <a:sym typeface="+mn-lt"/>
              </a:rPr>
              <a:t>合并为表</a:t>
            </a:r>
            <a:r>
              <a:rPr lang="en-US" altLang="zh-CN" dirty="0">
                <a:solidFill>
                  <a:srgbClr val="000000"/>
                </a:solidFill>
                <a:latin typeface="+mn-lt"/>
                <a:ea typeface="+mn-ea"/>
                <a:cs typeface="+mn-ea"/>
                <a:sym typeface="+mn-lt"/>
              </a:rPr>
              <a:t>Lc</a:t>
            </a:r>
          </a:p>
          <a:p>
            <a:pPr defTabSz="914400" fontAlgn="base">
              <a:lnSpc>
                <a:spcPct val="130000"/>
              </a:lnSpc>
              <a:spcBef>
                <a:spcPct val="0"/>
              </a:spcBef>
              <a:spcAft>
                <a:spcPct val="0"/>
              </a:spcAft>
              <a:buClrTx/>
              <a:buSzTx/>
              <a:buFontTx/>
              <a:buNone/>
            </a:pPr>
            <a:r>
              <a:rPr lang="zh-CN" altLang="en-US" sz="1600" dirty="0">
                <a:solidFill>
                  <a:srgbClr val="000000"/>
                </a:solidFill>
                <a:latin typeface="+mn-lt"/>
                <a:ea typeface="+mn-ea"/>
                <a:cs typeface="+mn-ea"/>
                <a:sym typeface="+mn-lt"/>
              </a:rPr>
              <a:t>              例</a:t>
            </a:r>
            <a:r>
              <a:rPr lang="en-US" altLang="zh-CN" sz="1600"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设</a:t>
            </a:r>
            <a:r>
              <a:rPr lang="zh-CN" altLang="en-US" sz="1600" dirty="0">
                <a:solidFill>
                  <a:srgbClr val="FF0000"/>
                </a:solidFill>
                <a:latin typeface="+mn-lt"/>
                <a:ea typeface="+mn-ea"/>
                <a:cs typeface="+mn-ea"/>
                <a:sym typeface="+mn-lt"/>
              </a:rPr>
              <a:t>有序表</a:t>
            </a:r>
            <a:r>
              <a:rPr lang="en-US" altLang="zh-CN" sz="1600" dirty="0">
                <a:solidFill>
                  <a:srgbClr val="000000"/>
                </a:solidFill>
                <a:latin typeface="+mn-lt"/>
                <a:ea typeface="+mn-ea"/>
                <a:cs typeface="+mn-ea"/>
                <a:sym typeface="+mn-lt"/>
              </a:rPr>
              <a:t>La = (2,14,20,45,80),</a:t>
            </a:r>
            <a:r>
              <a:rPr lang="en-US" altLang="zh-CN" sz="1600" dirty="0" err="1">
                <a:solidFill>
                  <a:srgbClr val="000000"/>
                </a:solidFill>
                <a:latin typeface="+mn-lt"/>
                <a:ea typeface="+mn-ea"/>
                <a:cs typeface="+mn-ea"/>
                <a:sym typeface="+mn-lt"/>
              </a:rPr>
              <a:t>Lb</a:t>
            </a:r>
            <a:r>
              <a:rPr lang="en-US" altLang="zh-CN" sz="1600" dirty="0">
                <a:solidFill>
                  <a:srgbClr val="000000"/>
                </a:solidFill>
                <a:latin typeface="+mn-lt"/>
                <a:ea typeface="+mn-ea"/>
                <a:cs typeface="+mn-ea"/>
                <a:sym typeface="+mn-lt"/>
              </a:rPr>
              <a:t> = (8,10,19,20,22,85,90)</a:t>
            </a:r>
          </a:p>
          <a:p>
            <a:pPr defTabSz="914400" fontAlgn="base">
              <a:lnSpc>
                <a:spcPct val="130000"/>
              </a:lnSpc>
              <a:spcBef>
                <a:spcPct val="0"/>
              </a:spcBef>
              <a:spcAft>
                <a:spcPct val="0"/>
              </a:spcAft>
              <a:buClrTx/>
              <a:buSzTx/>
              <a:buFontTx/>
              <a:buNone/>
            </a:pPr>
            <a:r>
              <a:rPr lang="en-US" altLang="zh-CN" sz="1600" dirty="0">
                <a:solidFill>
                  <a:srgbClr val="000000"/>
                </a:solidFill>
                <a:latin typeface="+mn-lt"/>
                <a:ea typeface="+mn-ea"/>
                <a:cs typeface="+mn-ea"/>
                <a:sym typeface="+mn-lt"/>
              </a:rPr>
              <a:t>                    </a:t>
            </a:r>
            <a:r>
              <a:rPr lang="zh-CN" altLang="en-US" sz="1600" dirty="0">
                <a:solidFill>
                  <a:srgbClr val="000000"/>
                </a:solidFill>
                <a:latin typeface="+mn-lt"/>
                <a:ea typeface="+mn-ea"/>
                <a:cs typeface="+mn-ea"/>
                <a:sym typeface="+mn-lt"/>
              </a:rPr>
              <a:t>合并为表</a:t>
            </a:r>
            <a:r>
              <a:rPr lang="en-US" altLang="zh-CN" sz="1600" dirty="0">
                <a:solidFill>
                  <a:srgbClr val="000000"/>
                </a:solidFill>
                <a:latin typeface="+mn-lt"/>
                <a:ea typeface="+mn-ea"/>
                <a:cs typeface="+mn-ea"/>
                <a:sym typeface="+mn-lt"/>
              </a:rPr>
              <a:t>:Lc = (2,8,10,14,19,20,20,22,45,80,85,90)</a:t>
            </a:r>
          </a:p>
        </p:txBody>
      </p:sp>
      <p:sp>
        <p:nvSpPr>
          <p:cNvPr id="44" name="矩形 43"/>
          <p:cNvSpPr/>
          <p:nvPr/>
        </p:nvSpPr>
        <p:spPr>
          <a:xfrm>
            <a:off x="5941321" y="5960876"/>
            <a:ext cx="5942330" cy="776623"/>
          </a:xfrm>
          <a:prstGeom prst="rect">
            <a:avLst/>
          </a:prstGeom>
        </p:spPr>
        <p:txBody>
          <a:bodyPr wrap="square">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zh-CN" altLang="en-US" b="1" dirty="0">
                <a:solidFill>
                  <a:srgbClr val="FF0000"/>
                </a:solidFill>
                <a:cs typeface="+mn-ea"/>
                <a:sym typeface="+mn-lt"/>
              </a:rPr>
              <a:t>复制</a:t>
            </a:r>
            <a:r>
              <a:rPr lang="zh-CN" altLang="en-US" dirty="0">
                <a:solidFill>
                  <a:srgbClr val="000000"/>
                </a:solidFill>
                <a:cs typeface="+mn-ea"/>
                <a:sym typeface="+mn-lt"/>
              </a:rPr>
              <a:t>：将表</a:t>
            </a:r>
            <a:r>
              <a:rPr lang="en-US" altLang="zh-CN" dirty="0">
                <a:solidFill>
                  <a:srgbClr val="000000"/>
                </a:solidFill>
                <a:cs typeface="+mn-ea"/>
                <a:sym typeface="+mn-lt"/>
              </a:rPr>
              <a:t>La</a:t>
            </a:r>
            <a:r>
              <a:rPr lang="zh-CN" altLang="en-US" dirty="0">
                <a:solidFill>
                  <a:srgbClr val="000000"/>
                </a:solidFill>
                <a:cs typeface="+mn-ea"/>
                <a:sym typeface="+mn-lt"/>
              </a:rPr>
              <a:t>复制为表</a:t>
            </a:r>
            <a:r>
              <a:rPr lang="en-US" altLang="zh-CN" dirty="0" err="1">
                <a:solidFill>
                  <a:srgbClr val="000000"/>
                </a:solidFill>
                <a:cs typeface="+mn-ea"/>
                <a:sym typeface="+mn-lt"/>
              </a:rPr>
              <a:t>Lb</a:t>
            </a:r>
            <a:endParaRPr lang="en-US" altLang="zh-CN" dirty="0">
              <a:solidFill>
                <a:srgbClr val="000000"/>
              </a:solidFill>
              <a:cs typeface="+mn-ea"/>
              <a:sym typeface="+mn-lt"/>
            </a:endParaRPr>
          </a:p>
          <a:p>
            <a:pPr defTabSz="914400" fontAlgn="base">
              <a:lnSpc>
                <a:spcPct val="130000"/>
              </a:lnSpc>
              <a:spcBef>
                <a:spcPct val="0"/>
              </a:spcBef>
              <a:spcAft>
                <a:spcPct val="0"/>
              </a:spcAft>
              <a:buClrTx/>
              <a:buSzTx/>
              <a:buFontTx/>
              <a:buNone/>
            </a:pPr>
            <a:r>
              <a:rPr lang="en-US" altLang="zh-CN" dirty="0">
                <a:solidFill>
                  <a:srgbClr val="000000"/>
                </a:solidFill>
                <a:latin typeface="+mn-lt"/>
                <a:ea typeface="+mn-ea"/>
                <a:cs typeface="+mn-ea"/>
                <a:sym typeface="+mn-lt"/>
              </a:rPr>
              <a:t>             </a:t>
            </a:r>
            <a:r>
              <a:rPr lang="en-US" altLang="zh-CN" sz="1600" dirty="0">
                <a:solidFill>
                  <a:srgbClr val="000000"/>
                </a:solidFill>
                <a:latin typeface="+mn-lt"/>
                <a:ea typeface="+mn-ea"/>
                <a:cs typeface="+mn-ea"/>
                <a:sym typeface="+mn-lt"/>
              </a:rPr>
              <a:t>La = (2,14,20,45,80)   </a:t>
            </a:r>
            <a:r>
              <a:rPr lang="en-US" altLang="zh-CN" sz="1600" dirty="0" err="1">
                <a:solidFill>
                  <a:srgbClr val="000000"/>
                </a:solidFill>
                <a:latin typeface="+mn-lt"/>
                <a:ea typeface="+mn-ea"/>
                <a:cs typeface="+mn-ea"/>
                <a:sym typeface="+mn-lt"/>
              </a:rPr>
              <a:t>Lb</a:t>
            </a:r>
            <a:r>
              <a:rPr lang="en-US" altLang="zh-CN" sz="1600" dirty="0">
                <a:solidFill>
                  <a:srgbClr val="000000"/>
                </a:solidFill>
                <a:latin typeface="+mn-lt"/>
                <a:ea typeface="+mn-ea"/>
                <a:cs typeface="+mn-ea"/>
                <a:sym typeface="+mn-lt"/>
              </a:rPr>
              <a:t> = (2,14,20,45,80)</a:t>
            </a:r>
          </a:p>
        </p:txBody>
      </p:sp>
      <p:sp>
        <p:nvSpPr>
          <p:cNvPr id="31" name="文本框 30">
            <a:extLst>
              <a:ext uri="{FF2B5EF4-FFF2-40B4-BE49-F238E27FC236}">
                <a16:creationId xmlns:a16="http://schemas.microsoft.com/office/drawing/2014/main" id="{04BEA9CD-00B3-49C9-A580-9986CE7226F7}"/>
              </a:ext>
            </a:extLst>
          </p:cNvPr>
          <p:cNvSpPr txBox="1"/>
          <p:nvPr/>
        </p:nvSpPr>
        <p:spPr>
          <a:xfrm>
            <a:off x="1678977" y="194829"/>
            <a:ext cx="6158865" cy="59323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2.1.2 </a:t>
            </a:r>
            <a:r>
              <a:rPr kumimoji="0" lang="zh-CN" altLang="en-US" sz="2800" b="1" i="0" u="none" strike="noStrike" kern="1200" cap="none" spc="0" normalizeH="0" baseline="0" noProof="0" dirty="0">
                <a:ln>
                  <a:noFill/>
                </a:ln>
                <a:solidFill>
                  <a:srgbClr val="000000"/>
                </a:solidFill>
                <a:effectLst/>
                <a:uLnTx/>
                <a:uFillTx/>
                <a:cs typeface="+mn-ea"/>
                <a:sym typeface="+mn-lt"/>
              </a:rPr>
              <a:t>抽象数据类型线性表的定义</a:t>
            </a:r>
          </a:p>
        </p:txBody>
      </p:sp>
      <p:sp>
        <p:nvSpPr>
          <p:cNvPr id="46" name="文本框 4">
            <a:extLst>
              <a:ext uri="{FF2B5EF4-FFF2-40B4-BE49-F238E27FC236}">
                <a16:creationId xmlns:a16="http://schemas.microsoft.com/office/drawing/2014/main" id="{DB658228-22E3-4158-91A2-169E46963948}"/>
              </a:ext>
            </a:extLst>
          </p:cNvPr>
          <p:cNvSpPr txBox="1">
            <a:spLocks noChangeArrowheads="1"/>
          </p:cNvSpPr>
          <p:nvPr/>
        </p:nvSpPr>
        <p:spPr bwMode="auto">
          <a:xfrm>
            <a:off x="4914153" y="1219567"/>
            <a:ext cx="4572000"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b="1" dirty="0">
                <a:solidFill>
                  <a:srgbClr val="000000"/>
                </a:solidFill>
                <a:latin typeface="+mn-lt"/>
                <a:ea typeface="+mn-ea"/>
                <a:cs typeface="+mn-ea"/>
                <a:sym typeface="+mn-lt"/>
              </a:rPr>
              <a:t>其它操作说明</a:t>
            </a:r>
            <a:endParaRPr lang="en-US" altLang="zh-CN" b="1" dirty="0">
              <a:solidFill>
                <a:srgbClr val="000000"/>
              </a:solidFill>
              <a:latin typeface="+mn-lt"/>
              <a:ea typeface="+mn-ea"/>
              <a:cs typeface="+mn-ea"/>
              <a:sym typeface="+mn-lt"/>
            </a:endParaRPr>
          </a:p>
        </p:txBody>
      </p:sp>
      <p:sp>
        <p:nvSpPr>
          <p:cNvPr id="23" name="文本框 22">
            <a:extLst>
              <a:ext uri="{FF2B5EF4-FFF2-40B4-BE49-F238E27FC236}">
                <a16:creationId xmlns:a16="http://schemas.microsoft.com/office/drawing/2014/main" id="{CD70227C-2D6D-4ACF-BD4B-171C49544A66}"/>
              </a:ext>
            </a:extLst>
          </p:cNvPr>
          <p:cNvSpPr txBox="1"/>
          <p:nvPr/>
        </p:nvSpPr>
        <p:spPr>
          <a:xfrm>
            <a:off x="9823056" y="4135678"/>
            <a:ext cx="1826467" cy="369332"/>
          </a:xfrm>
          <a:prstGeom prst="rect">
            <a:avLst/>
          </a:prstGeom>
          <a:noFill/>
        </p:spPr>
        <p:txBody>
          <a:bodyPr wrap="square">
            <a:spAutoFit/>
          </a:bodyPr>
          <a:lstStyle/>
          <a:p>
            <a:r>
              <a:rPr lang="en-US" altLang="zh-CN" sz="1800" dirty="0">
                <a:solidFill>
                  <a:srgbClr val="FF0000"/>
                </a:solidFill>
                <a:cs typeface="+mn-ea"/>
                <a:sym typeface="+mn-lt"/>
              </a:rPr>
              <a:t>L</a:t>
            </a:r>
            <a:r>
              <a:rPr lang="zh-CN" altLang="en-US" sz="1800" dirty="0">
                <a:solidFill>
                  <a:srgbClr val="FF0000"/>
                </a:solidFill>
                <a:cs typeface="+mn-ea"/>
                <a:sym typeface="+mn-lt"/>
              </a:rPr>
              <a:t>变为有序表</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4" grpId="0" animBg="1"/>
      <p:bldP spid="5" grpId="0" animBg="1"/>
      <p:bldP spid="11" grpId="0" animBg="1"/>
      <p:bldP spid="35" grpId="0"/>
      <p:bldP spid="38" grpId="0"/>
      <p:bldP spid="8" grpId="0"/>
      <p:bldP spid="44"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4" name="文本框 6">
            <a:extLst>
              <a:ext uri="{FF2B5EF4-FFF2-40B4-BE49-F238E27FC236}">
                <a16:creationId xmlns:a16="http://schemas.microsoft.com/office/drawing/2014/main" id="{CF0CF1F4-B4EC-4D4A-9DEC-9578E0EBA403}"/>
              </a:ext>
            </a:extLst>
          </p:cNvPr>
          <p:cNvSpPr txBox="1">
            <a:spLocks noChangeArrowheads="1"/>
          </p:cNvSpPr>
          <p:nvPr/>
        </p:nvSpPr>
        <p:spPr bwMode="auto">
          <a:xfrm>
            <a:off x="3874444" y="1193042"/>
            <a:ext cx="4609238" cy="520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b="1" dirty="0">
                <a:latin typeface="微软雅黑" panose="020B0503020204020204" pitchFamily="34" charset="-122"/>
                <a:ea typeface="微软雅黑" panose="020B0503020204020204" pitchFamily="34" charset="-122"/>
              </a:rPr>
              <a:t>利用现有操作组成更复杂的操作</a:t>
            </a:r>
            <a:endParaRPr lang="zh-CN" altLang="en-US" sz="800" b="1" dirty="0">
              <a:solidFill>
                <a:srgbClr val="000000"/>
              </a:solidFill>
              <a:latin typeface="微软雅黑" panose="020B0503020204020204" pitchFamily="34" charset="-122"/>
              <a:ea typeface="微软雅黑" panose="020B0503020204020204" pitchFamily="34" charset="-122"/>
              <a:cs typeface="+mn-ea"/>
              <a:sym typeface="+mn-lt"/>
            </a:endParaRPr>
          </a:p>
        </p:txBody>
      </p:sp>
      <p:grpSp>
        <p:nvGrpSpPr>
          <p:cNvPr id="17" name="组合 16">
            <a:extLst>
              <a:ext uri="{FF2B5EF4-FFF2-40B4-BE49-F238E27FC236}">
                <a16:creationId xmlns:a16="http://schemas.microsoft.com/office/drawing/2014/main" id="{D733DB1D-7140-4DFB-97A5-C14DC96A6759}"/>
              </a:ext>
            </a:extLst>
          </p:cNvPr>
          <p:cNvGrpSpPr/>
          <p:nvPr/>
        </p:nvGrpSpPr>
        <p:grpSpPr>
          <a:xfrm>
            <a:off x="1308479" y="2196944"/>
            <a:ext cx="10167713" cy="4235835"/>
            <a:chOff x="247577" y="3140968"/>
            <a:chExt cx="2501994" cy="2772295"/>
          </a:xfrm>
        </p:grpSpPr>
        <p:sp>
          <p:nvSpPr>
            <p:cNvPr id="18" name="矩形: 剪去单角 17">
              <a:extLst>
                <a:ext uri="{FF2B5EF4-FFF2-40B4-BE49-F238E27FC236}">
                  <a16:creationId xmlns:a16="http://schemas.microsoft.com/office/drawing/2014/main" id="{249B7FAE-5367-4979-8249-20C30F6D1F0F}"/>
                </a:ext>
              </a:extLst>
            </p:cNvPr>
            <p:cNvSpPr/>
            <p:nvPr/>
          </p:nvSpPr>
          <p:spPr>
            <a:xfrm>
              <a:off x="247577" y="3140968"/>
              <a:ext cx="2501992" cy="2772295"/>
            </a:xfrm>
            <a:prstGeom prst="snip1Rect">
              <a:avLst>
                <a:gd name="adj" fmla="val 29383"/>
              </a:avLst>
            </a:prstGeom>
            <a:noFill/>
            <a:ln w="3175">
              <a:solidFill>
                <a:schemeClr val="tx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9" name="矩形 18">
              <a:extLst>
                <a:ext uri="{FF2B5EF4-FFF2-40B4-BE49-F238E27FC236}">
                  <a16:creationId xmlns:a16="http://schemas.microsoft.com/office/drawing/2014/main" id="{A72C6AE0-881F-4C36-A421-6FB37229E08E}"/>
                </a:ext>
              </a:extLst>
            </p:cNvPr>
            <p:cNvSpPr/>
            <p:nvPr/>
          </p:nvSpPr>
          <p:spPr>
            <a:xfrm>
              <a:off x="247578" y="5805263"/>
              <a:ext cx="2501992" cy="108000"/>
            </a:xfrm>
            <a:prstGeom prst="rect">
              <a:avLst/>
            </a:prstGeom>
            <a:solidFill>
              <a:schemeClr val="tx1">
                <a:lumMod val="60000"/>
                <a:lumOff val="40000"/>
              </a:schemeClr>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22" name="任意多边形: 形状 21">
              <a:extLst>
                <a:ext uri="{FF2B5EF4-FFF2-40B4-BE49-F238E27FC236}">
                  <a16:creationId xmlns:a16="http://schemas.microsoft.com/office/drawing/2014/main" id="{C47DA587-FBCD-4F18-A142-96D3201E6EF4}"/>
                </a:ext>
              </a:extLst>
            </p:cNvPr>
            <p:cNvSpPr/>
            <p:nvPr/>
          </p:nvSpPr>
          <p:spPr bwMode="auto">
            <a:xfrm>
              <a:off x="2118329" y="3140968"/>
              <a:ext cx="631242" cy="631242"/>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tx1">
                <a:lumMod val="60000"/>
                <a:lumOff val="40000"/>
              </a:schemeClr>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ko-KR" sz="2000" b="1" dirty="0">
                <a:solidFill>
                  <a:schemeClr val="bg1"/>
                </a:solidFill>
              </a:endParaRPr>
            </a:p>
          </p:txBody>
        </p:sp>
      </p:grpSp>
      <p:sp>
        <p:nvSpPr>
          <p:cNvPr id="24" name="Rectangle 2">
            <a:extLst>
              <a:ext uri="{FF2B5EF4-FFF2-40B4-BE49-F238E27FC236}">
                <a16:creationId xmlns:a16="http://schemas.microsoft.com/office/drawing/2014/main" id="{7EF5A17F-6426-47F6-9301-6B3AD5036CDA}"/>
              </a:ext>
            </a:extLst>
          </p:cNvPr>
          <p:cNvSpPr>
            <a:spLocks noChangeArrowheads="1"/>
          </p:cNvSpPr>
          <p:nvPr/>
        </p:nvSpPr>
        <p:spPr bwMode="auto">
          <a:xfrm>
            <a:off x="2200757" y="2286024"/>
            <a:ext cx="7520291" cy="433907"/>
          </a:xfrm>
          <a:prstGeom prst="rect">
            <a:avLst/>
          </a:prstGeom>
          <a:noFill/>
          <a:ln>
            <a:noFill/>
          </a:ln>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defRPr/>
            </a:pPr>
            <a:r>
              <a:rPr lang="zh-CN" altLang="en-US" sz="1800" dirty="0">
                <a:latin typeface="+mj-ea"/>
                <a:ea typeface="+mj-ea"/>
              </a:rPr>
              <a:t>例：将线性表</a:t>
            </a:r>
            <a:r>
              <a:rPr lang="en-US" altLang="zh-CN" sz="1800" dirty="0" err="1">
                <a:latin typeface="+mj-ea"/>
                <a:ea typeface="+mj-ea"/>
              </a:rPr>
              <a:t>Lb</a:t>
            </a:r>
            <a:r>
              <a:rPr lang="zh-CN" altLang="en-US" sz="1800" dirty="0">
                <a:latin typeface="+mj-ea"/>
                <a:ea typeface="+mj-ea"/>
              </a:rPr>
              <a:t>中的，且</a:t>
            </a:r>
            <a:r>
              <a:rPr lang="zh-CN" altLang="en-US" sz="1800" dirty="0">
                <a:solidFill>
                  <a:srgbClr val="FF0000"/>
                </a:solidFill>
                <a:latin typeface="+mj-ea"/>
                <a:ea typeface="+mj-ea"/>
              </a:rPr>
              <a:t>不在线性表</a:t>
            </a:r>
            <a:r>
              <a:rPr lang="en-US" altLang="zh-CN" sz="1800" dirty="0">
                <a:solidFill>
                  <a:srgbClr val="FF0000"/>
                </a:solidFill>
                <a:latin typeface="+mj-ea"/>
                <a:ea typeface="+mj-ea"/>
              </a:rPr>
              <a:t>La</a:t>
            </a:r>
            <a:r>
              <a:rPr lang="zh-CN" altLang="en-US" sz="1800" dirty="0">
                <a:latin typeface="+mj-ea"/>
                <a:ea typeface="+mj-ea"/>
              </a:rPr>
              <a:t>中的数据元素合并到线性</a:t>
            </a:r>
            <a:r>
              <a:rPr lang="en-US" altLang="zh-CN" sz="1800" dirty="0">
                <a:latin typeface="+mj-ea"/>
                <a:ea typeface="+mj-ea"/>
              </a:rPr>
              <a:t>La</a:t>
            </a:r>
            <a:r>
              <a:rPr lang="zh-CN" altLang="en-US" sz="1800" dirty="0">
                <a:latin typeface="+mj-ea"/>
                <a:ea typeface="+mj-ea"/>
              </a:rPr>
              <a:t>中。</a:t>
            </a:r>
            <a:endParaRPr lang="en-US" altLang="zh-CN" sz="1800" dirty="0">
              <a:latin typeface="+mj-ea"/>
              <a:ea typeface="+mj-ea"/>
            </a:endParaRPr>
          </a:p>
        </p:txBody>
      </p:sp>
      <p:sp>
        <p:nvSpPr>
          <p:cNvPr id="25" name="文本框 24">
            <a:extLst>
              <a:ext uri="{FF2B5EF4-FFF2-40B4-BE49-F238E27FC236}">
                <a16:creationId xmlns:a16="http://schemas.microsoft.com/office/drawing/2014/main" id="{BF0A6771-3808-4D5D-BA0F-F6D3C32BABFE}"/>
              </a:ext>
            </a:extLst>
          </p:cNvPr>
          <p:cNvSpPr txBox="1"/>
          <p:nvPr/>
        </p:nvSpPr>
        <p:spPr>
          <a:xfrm>
            <a:off x="2889754" y="2785687"/>
            <a:ext cx="7723572" cy="3416320"/>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void</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union</a:t>
            </a:r>
            <a:r>
              <a:rPr lang="en-US" altLang="zh-CN" b="0" dirty="0">
                <a:solidFill>
                  <a:srgbClr val="000000"/>
                </a:solidFill>
                <a:effectLst/>
                <a:latin typeface="Consolas" panose="020B0609020204030204" pitchFamily="49" charset="0"/>
              </a:rPr>
              <a:t>(List &amp;La, List &amp;</a:t>
            </a:r>
            <a:r>
              <a:rPr lang="en-US" altLang="zh-CN" b="0" dirty="0" err="1">
                <a:solidFill>
                  <a:srgbClr val="000000"/>
                </a:solidFill>
                <a:effectLst/>
                <a:latin typeface="Consolas" panose="020B0609020204030204" pitchFamily="49" charset="0"/>
              </a:rPr>
              <a:t>Lb</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La_len</a:t>
            </a:r>
            <a:r>
              <a:rPr lang="en-US" altLang="zh-CN" b="0" dirty="0">
                <a:solidFill>
                  <a:srgbClr val="000000"/>
                </a:solidFill>
                <a:effectLst/>
                <a:latin typeface="Consolas" panose="020B0609020204030204" pitchFamily="49" charset="0"/>
              </a:rPr>
              <a:t>=</a:t>
            </a:r>
            <a:r>
              <a:rPr lang="en-US" altLang="zh-CN" b="0" dirty="0" err="1">
                <a:solidFill>
                  <a:srgbClr val="795E26"/>
                </a:solidFill>
                <a:effectLst/>
                <a:latin typeface="Consolas" panose="020B0609020204030204" pitchFamily="49" charset="0"/>
              </a:rPr>
              <a:t>ListLength</a:t>
            </a:r>
            <a:r>
              <a:rPr lang="en-US" altLang="zh-CN" b="0" dirty="0">
                <a:solidFill>
                  <a:srgbClr val="000000"/>
                </a:solidFill>
                <a:effectLst/>
                <a:latin typeface="Consolas" panose="020B0609020204030204" pitchFamily="49" charset="0"/>
              </a:rPr>
              <a:t>(La);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求线性表</a:t>
            </a:r>
            <a:r>
              <a:rPr lang="en-US" altLang="zh-CN" b="0" dirty="0">
                <a:solidFill>
                  <a:srgbClr val="008000"/>
                </a:solidFill>
                <a:effectLst/>
                <a:latin typeface="Consolas" panose="020B0609020204030204" pitchFamily="49" charset="0"/>
              </a:rPr>
              <a:t>La</a:t>
            </a:r>
            <a:r>
              <a:rPr lang="zh-CN" altLang="en-US" b="0" dirty="0">
                <a:solidFill>
                  <a:srgbClr val="008000"/>
                </a:solidFill>
                <a:effectLst/>
                <a:latin typeface="Consolas" panose="020B0609020204030204" pitchFamily="49" charset="0"/>
              </a:rPr>
              <a:t>的长度</a:t>
            </a:r>
            <a:endParaRPr lang="zh-CN" altLang="en-US" b="0" dirty="0">
              <a:solidFill>
                <a:srgbClr val="000000"/>
              </a:solidFill>
              <a:effectLst/>
              <a:latin typeface="Consolas" panose="020B0609020204030204" pitchFamily="49" charset="0"/>
            </a:endParaRPr>
          </a:p>
          <a:p>
            <a:r>
              <a:rPr lang="zh-CN" altLang="en-US"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Lb_len</a:t>
            </a:r>
            <a:r>
              <a:rPr lang="en-US" altLang="zh-CN" b="0" dirty="0">
                <a:solidFill>
                  <a:srgbClr val="000000"/>
                </a:solidFill>
                <a:effectLst/>
                <a:latin typeface="Consolas" panose="020B0609020204030204" pitchFamily="49" charset="0"/>
              </a:rPr>
              <a:t>=</a:t>
            </a:r>
            <a:r>
              <a:rPr lang="en-US" altLang="zh-CN" b="0" dirty="0" err="1">
                <a:solidFill>
                  <a:srgbClr val="795E26"/>
                </a:solidFill>
                <a:effectLst/>
                <a:latin typeface="Consolas" panose="020B0609020204030204" pitchFamily="49" charset="0"/>
              </a:rPr>
              <a:t>ListLength</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Lb</a:t>
            </a:r>
            <a:r>
              <a:rPr lang="en-US" altLang="zh-CN"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求线性表</a:t>
            </a:r>
            <a:r>
              <a:rPr lang="en-US" altLang="zh-CN" b="0" dirty="0" err="1">
                <a:solidFill>
                  <a:srgbClr val="008000"/>
                </a:solidFill>
                <a:effectLst/>
                <a:latin typeface="Consolas" panose="020B0609020204030204" pitchFamily="49" charset="0"/>
              </a:rPr>
              <a:t>Lb</a:t>
            </a:r>
            <a:r>
              <a:rPr lang="zh-CN" altLang="en-US" b="0" dirty="0">
                <a:solidFill>
                  <a:srgbClr val="008000"/>
                </a:solidFill>
                <a:effectLst/>
                <a:latin typeface="Consolas" panose="020B0609020204030204" pitchFamily="49" charset="0"/>
              </a:rPr>
              <a:t>的长度</a:t>
            </a:r>
            <a:endParaRPr lang="zh-CN" altLang="en-US" b="0" dirty="0">
              <a:solidFill>
                <a:srgbClr val="000000"/>
              </a:solidFill>
              <a:effectLst/>
              <a:latin typeface="Consolas" panose="020B0609020204030204" pitchFamily="49" charset="0"/>
            </a:endParaRPr>
          </a:p>
          <a:p>
            <a:r>
              <a:rPr lang="zh-CN" altLang="en-US"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for</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a:t>
            </a:r>
            <a:r>
              <a:rPr lang="en-US" altLang="zh-CN" b="0" dirty="0">
                <a:solidFill>
                  <a:srgbClr val="098658"/>
                </a:solidFill>
                <a:effectLst/>
                <a:latin typeface="Consolas" panose="020B0609020204030204" pitchFamily="49" charset="0"/>
              </a:rPr>
              <a:t>1</a:t>
            </a:r>
            <a:r>
              <a:rPr lang="en-US" altLang="zh-CN" b="0" dirty="0">
                <a:solidFill>
                  <a:srgbClr val="000000"/>
                </a:solidFill>
                <a:effectLst/>
                <a:latin typeface="Consolas" panose="020B0609020204030204" pitchFamily="49" charset="0"/>
              </a:rPr>
              <a:t>;i&lt;= </a:t>
            </a:r>
            <a:r>
              <a:rPr lang="en-US" altLang="zh-CN" b="0" dirty="0" err="1">
                <a:solidFill>
                  <a:srgbClr val="000000"/>
                </a:solidFill>
                <a:effectLst/>
                <a:latin typeface="Consolas" panose="020B0609020204030204" pitchFamily="49" charset="0"/>
              </a:rPr>
              <a:t>Lb_len;i</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GetElem</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Lb</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i</a:t>
            </a:r>
            <a:r>
              <a:rPr lang="en-US" altLang="zh-CN" b="0" dirty="0">
                <a:solidFill>
                  <a:srgbClr val="000000"/>
                </a:solidFill>
                <a:effectLst/>
                <a:latin typeface="Consolas" panose="020B0609020204030204" pitchFamily="49" charset="0"/>
              </a:rPr>
              <a:t>, e);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取</a:t>
            </a:r>
            <a:r>
              <a:rPr lang="en-US" altLang="zh-CN" b="0" dirty="0" err="1">
                <a:solidFill>
                  <a:srgbClr val="008000"/>
                </a:solidFill>
                <a:effectLst/>
                <a:latin typeface="Consolas" panose="020B0609020204030204" pitchFamily="49" charset="0"/>
              </a:rPr>
              <a:t>Lb</a:t>
            </a:r>
            <a:r>
              <a:rPr lang="zh-CN" altLang="en-US" b="0" dirty="0">
                <a:solidFill>
                  <a:srgbClr val="008000"/>
                </a:solidFill>
                <a:effectLst/>
                <a:latin typeface="Consolas" panose="020B0609020204030204" pitchFamily="49" charset="0"/>
              </a:rPr>
              <a:t>的的第</a:t>
            </a:r>
            <a:r>
              <a:rPr lang="en-US" altLang="zh-CN" b="0" dirty="0" err="1">
                <a:solidFill>
                  <a:srgbClr val="008000"/>
                </a:solidFill>
                <a:effectLst/>
                <a:latin typeface="Consolas" panose="020B0609020204030204" pitchFamily="49" charset="0"/>
              </a:rPr>
              <a:t>i</a:t>
            </a:r>
            <a:r>
              <a:rPr lang="zh-CN" altLang="en-US" b="0" dirty="0">
                <a:solidFill>
                  <a:srgbClr val="008000"/>
                </a:solidFill>
                <a:effectLst/>
                <a:latin typeface="Consolas" panose="020B0609020204030204" pitchFamily="49" charset="0"/>
              </a:rPr>
              <a:t>个数据元素赋给</a:t>
            </a:r>
            <a:r>
              <a:rPr lang="en-US" altLang="zh-CN" b="0" dirty="0">
                <a:solidFill>
                  <a:srgbClr val="008000"/>
                </a:solidFill>
                <a:effectLst/>
                <a:latin typeface="Consolas" panose="020B0609020204030204" pitchFamily="49" charset="0"/>
              </a:rPr>
              <a:t>e</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即依次取出</a:t>
            </a:r>
            <a:r>
              <a:rPr lang="en-US" altLang="zh-CN" b="0" dirty="0" err="1">
                <a:solidFill>
                  <a:srgbClr val="008000"/>
                </a:solidFill>
                <a:effectLst/>
                <a:latin typeface="Consolas" panose="020B0609020204030204" pitchFamily="49" charset="0"/>
              </a:rPr>
              <a:t>Lb</a:t>
            </a:r>
            <a:r>
              <a:rPr lang="zh-CN" altLang="en-US" b="0" dirty="0">
                <a:solidFill>
                  <a:srgbClr val="008000"/>
                </a:solidFill>
                <a:effectLst/>
                <a:latin typeface="Consolas" panose="020B0609020204030204" pitchFamily="49" charset="0"/>
              </a:rPr>
              <a:t>中的所有元素</a:t>
            </a:r>
            <a:endParaRPr lang="zh-CN" altLang="en-US" b="0" dirty="0">
              <a:solidFill>
                <a:srgbClr val="000000"/>
              </a:solidFill>
              <a:effectLst/>
              <a:latin typeface="Consolas" panose="020B0609020204030204" pitchFamily="49" charset="0"/>
            </a:endParaRPr>
          </a:p>
          <a:p>
            <a:r>
              <a:rPr lang="zh-CN" altLang="en-US"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LocateElem</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La,e,equal</a:t>
            </a:r>
            <a:r>
              <a:rPr lang="en-US" altLang="zh-CN"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判断</a:t>
            </a:r>
            <a:r>
              <a:rPr lang="en-US" altLang="zh-CN" b="0" dirty="0">
                <a:solidFill>
                  <a:srgbClr val="008000"/>
                </a:solidFill>
                <a:effectLst/>
                <a:latin typeface="Consolas" panose="020B0609020204030204" pitchFamily="49" charset="0"/>
              </a:rPr>
              <a:t>e</a:t>
            </a:r>
            <a:r>
              <a:rPr lang="zh-CN" altLang="en-US" b="0" dirty="0">
                <a:solidFill>
                  <a:srgbClr val="008000"/>
                </a:solidFill>
                <a:effectLst/>
                <a:latin typeface="Consolas" panose="020B0609020204030204" pitchFamily="49" charset="0"/>
              </a:rPr>
              <a:t>在</a:t>
            </a:r>
            <a:r>
              <a:rPr lang="en-US" altLang="zh-CN" b="0" dirty="0">
                <a:solidFill>
                  <a:srgbClr val="008000"/>
                </a:solidFill>
                <a:effectLst/>
                <a:latin typeface="Consolas" panose="020B0609020204030204" pitchFamily="49" charset="0"/>
              </a:rPr>
              <a:t>La</a:t>
            </a:r>
            <a:r>
              <a:rPr lang="zh-CN" altLang="en-US" b="0" dirty="0">
                <a:solidFill>
                  <a:srgbClr val="008000"/>
                </a:solidFill>
                <a:effectLst/>
                <a:latin typeface="Consolas" panose="020B0609020204030204" pitchFamily="49" charset="0"/>
              </a:rPr>
              <a:t>中是否存在</a:t>
            </a:r>
            <a:endParaRPr lang="zh-CN" altLang="en-US" b="0" dirty="0">
              <a:solidFill>
                <a:srgbClr val="000000"/>
              </a:solidFill>
              <a:effectLst/>
              <a:latin typeface="Consolas" panose="020B0609020204030204" pitchFamily="49" charset="0"/>
            </a:endParaRPr>
          </a:p>
          <a:p>
            <a:r>
              <a:rPr lang="zh-CN" altLang="en-US"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ListInsert</a:t>
            </a:r>
            <a:r>
              <a:rPr lang="en-US" altLang="zh-CN" b="0" dirty="0">
                <a:solidFill>
                  <a:srgbClr val="000000"/>
                </a:solidFill>
                <a:effectLst/>
                <a:latin typeface="Consolas" panose="020B0609020204030204" pitchFamily="49" charset="0"/>
              </a:rPr>
              <a:t>(La, ++</a:t>
            </a:r>
            <a:r>
              <a:rPr lang="en-US" altLang="zh-CN" b="0" dirty="0" err="1">
                <a:solidFill>
                  <a:srgbClr val="000000"/>
                </a:solidFill>
                <a:effectLst/>
                <a:latin typeface="Consolas" panose="020B0609020204030204" pitchFamily="49" charset="0"/>
              </a:rPr>
              <a:t>La_len</a:t>
            </a:r>
            <a:r>
              <a:rPr lang="en-US" altLang="zh-CN" b="0" dirty="0">
                <a:solidFill>
                  <a:srgbClr val="000000"/>
                </a:solidFill>
                <a:effectLst/>
                <a:latin typeface="Consolas" panose="020B0609020204030204" pitchFamily="49" charset="0"/>
              </a:rPr>
              <a:t>, e); </a:t>
            </a:r>
            <a:r>
              <a:rPr lang="en-US" altLang="zh-CN" b="0" dirty="0">
                <a:solidFill>
                  <a:srgbClr val="008000"/>
                </a:solidFill>
                <a:effectLst/>
                <a:latin typeface="Consolas" panose="020B0609020204030204" pitchFamily="49" charset="0"/>
              </a:rPr>
              <a:t>//</a:t>
            </a:r>
            <a:r>
              <a:rPr lang="zh-CN" altLang="en-US" b="0" dirty="0">
                <a:solidFill>
                  <a:srgbClr val="008000"/>
                </a:solidFill>
                <a:effectLst/>
                <a:latin typeface="Consolas" panose="020B0609020204030204" pitchFamily="49" charset="0"/>
              </a:rPr>
              <a:t>不存在则插入</a:t>
            </a:r>
            <a:endParaRPr lang="zh-CN" altLang="en-US" b="0" dirty="0">
              <a:solidFill>
                <a:srgbClr val="000000"/>
              </a:solidFill>
              <a:effectLst/>
              <a:latin typeface="Consolas" panose="020B0609020204030204" pitchFamily="49" charset="0"/>
            </a:endParaRPr>
          </a:p>
          <a:p>
            <a:r>
              <a:rPr lang="zh-CN" altLang="en-US" b="0" dirty="0">
                <a:solidFill>
                  <a:srgbClr val="000000"/>
                </a:solidFill>
                <a:effectLst/>
                <a:latin typeface="Consolas" panose="020B0609020204030204" pitchFamily="49" charset="0"/>
              </a:rPr>
              <a:t>  </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a:t>
            </a:r>
          </a:p>
        </p:txBody>
      </p:sp>
      <p:sp>
        <p:nvSpPr>
          <p:cNvPr id="23" name="文本框 22">
            <a:extLst>
              <a:ext uri="{FF2B5EF4-FFF2-40B4-BE49-F238E27FC236}">
                <a16:creationId xmlns:a16="http://schemas.microsoft.com/office/drawing/2014/main" id="{93EF5204-9529-4DD1-9A35-625D952101B2}"/>
              </a:ext>
            </a:extLst>
          </p:cNvPr>
          <p:cNvSpPr txBox="1"/>
          <p:nvPr/>
        </p:nvSpPr>
        <p:spPr>
          <a:xfrm>
            <a:off x="1678977" y="194829"/>
            <a:ext cx="6158865" cy="59323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base" latinLnBrk="0" hangingPunct="1">
              <a:lnSpc>
                <a:spcPct val="130000"/>
              </a:lnSpc>
              <a:spcBef>
                <a:spcPct val="0"/>
              </a:spcBef>
              <a:spcAft>
                <a:spcPct val="0"/>
              </a:spcAft>
              <a:buClrTx/>
              <a:buSzTx/>
              <a:buFontTx/>
              <a:buNone/>
              <a:tabLst/>
              <a:defRPr/>
            </a:pPr>
            <a:r>
              <a:rPr kumimoji="0" lang="en-US" altLang="zh-CN" sz="2800" b="1" i="0" u="none" strike="noStrike" kern="1200" cap="none" spc="0" normalizeH="0" baseline="0" noProof="0" dirty="0">
                <a:ln>
                  <a:noFill/>
                </a:ln>
                <a:solidFill>
                  <a:srgbClr val="000000"/>
                </a:solidFill>
                <a:effectLst/>
                <a:uLnTx/>
                <a:uFillTx/>
                <a:cs typeface="+mn-ea"/>
                <a:sym typeface="+mn-lt"/>
              </a:rPr>
              <a:t>2.1.2 </a:t>
            </a:r>
            <a:r>
              <a:rPr kumimoji="0" lang="zh-CN" altLang="en-US" sz="2800" b="1" i="0" u="none" strike="noStrike" kern="1200" cap="none" spc="0" normalizeH="0" baseline="0" noProof="0" dirty="0">
                <a:ln>
                  <a:noFill/>
                </a:ln>
                <a:solidFill>
                  <a:srgbClr val="000000"/>
                </a:solidFill>
                <a:effectLst/>
                <a:uLnTx/>
                <a:uFillTx/>
                <a:cs typeface="+mn-ea"/>
                <a:sym typeface="+mn-lt"/>
              </a:rPr>
              <a:t>抽象数据类型线性表的定义</a:t>
            </a:r>
          </a:p>
        </p:txBody>
      </p:sp>
    </p:spTree>
    <p:extLst>
      <p:ext uri="{BB962C8B-B14F-4D97-AF65-F5344CB8AC3E}">
        <p14:creationId xmlns:p14="http://schemas.microsoft.com/office/powerpoint/2010/main" val="569257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7D9DF37D-D51E-4692-A8FF-BD84FD024244}"/>
              </a:ext>
            </a:extLst>
          </p:cNvPr>
          <p:cNvGrpSpPr/>
          <p:nvPr/>
        </p:nvGrpSpPr>
        <p:grpSpPr>
          <a:xfrm>
            <a:off x="722156" y="2200467"/>
            <a:ext cx="3600598" cy="4235836"/>
            <a:chOff x="4669152" y="2204864"/>
            <a:chExt cx="2853697" cy="3161994"/>
          </a:xfrm>
        </p:grpSpPr>
        <p:sp>
          <p:nvSpPr>
            <p:cNvPr id="39" name="矩形: 剪去单角 38">
              <a:extLst>
                <a:ext uri="{FF2B5EF4-FFF2-40B4-BE49-F238E27FC236}">
                  <a16:creationId xmlns:a16="http://schemas.microsoft.com/office/drawing/2014/main" id="{E940E856-8558-495A-9D50-DB77DC8ED498}"/>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44" name="矩形 43">
              <a:extLst>
                <a:ext uri="{FF2B5EF4-FFF2-40B4-BE49-F238E27FC236}">
                  <a16:creationId xmlns:a16="http://schemas.microsoft.com/office/drawing/2014/main" id="{E77690B8-BE15-4001-9A90-6D4DDC6A0935}"/>
                </a:ext>
              </a:extLst>
            </p:cNvPr>
            <p:cNvSpPr/>
            <p:nvPr/>
          </p:nvSpPr>
          <p:spPr>
            <a:xfrm>
              <a:off x="4669153" y="5243677"/>
              <a:ext cx="2853695" cy="123181"/>
            </a:xfrm>
            <a:prstGeom prst="rect">
              <a:avLst/>
            </a:prstGeom>
            <a:solidFill>
              <a:schemeClr val="accent1"/>
            </a:solidFill>
            <a:ln w="3175">
              <a:noFill/>
              <a:prstDash val="solid"/>
              <a:roun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45" name="任意多边形: 形状 44">
              <a:extLst>
                <a:ext uri="{FF2B5EF4-FFF2-40B4-BE49-F238E27FC236}">
                  <a16:creationId xmlns:a16="http://schemas.microsoft.com/office/drawing/2014/main" id="{F8EF15F0-7F1C-490B-A1DA-1881B5D7D397}"/>
                </a:ext>
              </a:extLst>
            </p:cNvPr>
            <p:cNvSpPr/>
            <p:nvPr/>
          </p:nvSpPr>
          <p:spPr bwMode="auto">
            <a:xfrm>
              <a:off x="6802874" y="2204864"/>
              <a:ext cx="719975"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ln>
            <a:effectLst/>
          </p:spPr>
          <p:txBody>
            <a:bodyPr vert="horz" wrap="square" lIns="121920" tIns="60960" rIns="121920" bIns="60960" anchor="t" anchorCtr="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endParaRPr lang="en-US" altLang="zh-CN" sz="2000" b="1" dirty="0">
                <a:solidFill>
                  <a:schemeClr val="bg1"/>
                </a:solidFill>
              </a:endParaRPr>
            </a:p>
          </p:txBody>
        </p:sp>
      </p:grpSp>
      <p:grpSp>
        <p:nvGrpSpPr>
          <p:cNvPr id="40" name="组合 3"/>
          <p:cNvGrpSpPr/>
          <p:nvPr/>
        </p:nvGrpSpPr>
        <p:grpSpPr bwMode="auto">
          <a:xfrm>
            <a:off x="10795" y="1172845"/>
            <a:ext cx="12192000" cy="619125"/>
            <a:chOff x="0" y="945099"/>
            <a:chExt cx="12192000" cy="926614"/>
          </a:xfrm>
        </p:grpSpPr>
        <p:sp>
          <p:nvSpPr>
            <p:cNvPr id="41" name="矩形 40"/>
            <p:cNvSpPr/>
            <p:nvPr/>
          </p:nvSpPr>
          <p:spPr>
            <a:xfrm>
              <a:off x="0" y="945099"/>
              <a:ext cx="12192000" cy="926614"/>
            </a:xfrm>
            <a:prstGeom prst="rect">
              <a:avLst/>
            </a:pr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buFontTx/>
                <a:buNone/>
                <a:defRPr/>
              </a:pPr>
              <a:endParaRPr lang="zh-CN" altLang="en-US" dirty="0">
                <a:cs typeface="+mn-ea"/>
                <a:sym typeface="+mn-lt"/>
              </a:endParaRPr>
            </a:p>
          </p:txBody>
        </p:sp>
        <p:cxnSp>
          <p:nvCxnSpPr>
            <p:cNvPr id="42" name="直接连接符 41"/>
            <p:cNvCxnSpPr/>
            <p:nvPr/>
          </p:nvCxnSpPr>
          <p:spPr>
            <a:xfrm>
              <a:off x="0" y="1125979"/>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0" y="1732086"/>
              <a:ext cx="1219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flipV="1">
            <a:off x="0" y="-82343"/>
            <a:ext cx="1114426" cy="1257992"/>
            <a:chOff x="1381424" y="696895"/>
            <a:chExt cx="1477389" cy="1667713"/>
          </a:xfrm>
        </p:grpSpPr>
        <p:sp>
          <p:nvSpPr>
            <p:cNvPr id="20" name="任意多边形 19"/>
            <p:cNvSpPr/>
            <p:nvPr/>
          </p:nvSpPr>
          <p:spPr>
            <a:xfrm rot="2700000">
              <a:off x="1513322" y="101911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20"/>
            <p:cNvSpPr/>
            <p:nvPr/>
          </p:nvSpPr>
          <p:spPr>
            <a:xfrm rot="2700000">
              <a:off x="1245384" y="117201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 name="文本框 16">
            <a:extLst>
              <a:ext uri="{FF2B5EF4-FFF2-40B4-BE49-F238E27FC236}">
                <a16:creationId xmlns:a16="http://schemas.microsoft.com/office/drawing/2014/main" id="{66612DA3-F917-4DD4-8F13-BDF67FF0F777}"/>
              </a:ext>
            </a:extLst>
          </p:cNvPr>
          <p:cNvSpPr txBox="1"/>
          <p:nvPr/>
        </p:nvSpPr>
        <p:spPr>
          <a:xfrm>
            <a:off x="1678977" y="194829"/>
            <a:ext cx="7331858" cy="597921"/>
          </a:xfrm>
          <a:prstGeom prst="rect">
            <a:avLst/>
          </a:prstGeom>
          <a:noFill/>
        </p:spPr>
        <p:txBody>
          <a:bodyPr wrap="square" rtlCol="0">
            <a:spAutoFit/>
            <a:scene3d>
              <a:camera prst="orthographicFront"/>
              <a:lightRig rig="threePt" dir="t"/>
            </a:scene3d>
            <a:sp3d contourW="12700"/>
          </a:bodyPr>
          <a:lstStyle/>
          <a:p>
            <a:pPr defTabSz="914400" fontAlgn="base">
              <a:lnSpc>
                <a:spcPct val="130000"/>
              </a:lnSpc>
              <a:spcBef>
                <a:spcPct val="0"/>
              </a:spcBef>
              <a:spcAft>
                <a:spcPct val="0"/>
              </a:spcAft>
              <a:buClrTx/>
              <a:buSzTx/>
              <a:buFontTx/>
              <a:buNone/>
            </a:pPr>
            <a:r>
              <a:rPr lang="en-US" altLang="zh-CN" sz="2800" b="1" dirty="0">
                <a:solidFill>
                  <a:srgbClr val="000000"/>
                </a:solidFill>
                <a:cs typeface="+mn-ea"/>
                <a:sym typeface="+mn-lt"/>
              </a:rPr>
              <a:t>2.2 </a:t>
            </a:r>
            <a:r>
              <a:rPr lang="zh-CN" altLang="en-US" sz="2800" b="1" dirty="0">
                <a:solidFill>
                  <a:srgbClr val="000000"/>
                </a:solidFill>
                <a:cs typeface="+mn-ea"/>
                <a:sym typeface="+mn-lt"/>
              </a:rPr>
              <a:t>线性表的顺序表示（顺序存储结构）    </a:t>
            </a:r>
          </a:p>
        </p:txBody>
      </p:sp>
      <p:sp>
        <p:nvSpPr>
          <p:cNvPr id="26" name="Rectangle 2">
            <a:extLst>
              <a:ext uri="{FF2B5EF4-FFF2-40B4-BE49-F238E27FC236}">
                <a16:creationId xmlns:a16="http://schemas.microsoft.com/office/drawing/2014/main" id="{62785699-A74F-43F4-88CA-645D5DB98B71}"/>
              </a:ext>
            </a:extLst>
          </p:cNvPr>
          <p:cNvSpPr>
            <a:spLocks noChangeArrowheads="1"/>
          </p:cNvSpPr>
          <p:nvPr/>
        </p:nvSpPr>
        <p:spPr bwMode="auto">
          <a:xfrm>
            <a:off x="533115" y="2495302"/>
            <a:ext cx="3600595" cy="1489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ts val="600"/>
              </a:spcAft>
              <a:buClrTx/>
              <a:buSzTx/>
              <a:buFontTx/>
              <a:buNone/>
            </a:pPr>
            <a:r>
              <a:rPr lang="zh-CN" altLang="en-US" sz="2000" dirty="0">
                <a:solidFill>
                  <a:srgbClr val="FF0000"/>
                </a:solidFill>
                <a:latin typeface="+mn-lt"/>
                <a:ea typeface="+mn-ea"/>
                <a:cs typeface="+mn-ea"/>
                <a:sym typeface="+mn-lt"/>
              </a:rPr>
              <a:t>     顺序存储结构</a:t>
            </a:r>
            <a:r>
              <a:rPr lang="zh-CN" altLang="en-US" sz="2000" dirty="0">
                <a:solidFill>
                  <a:srgbClr val="000000"/>
                </a:solidFill>
                <a:latin typeface="+mn-lt"/>
                <a:ea typeface="+mn-ea"/>
                <a:cs typeface="+mn-ea"/>
                <a:sym typeface="+mn-lt"/>
              </a:rPr>
              <a:t>：</a:t>
            </a:r>
            <a:endParaRPr lang="en-US" altLang="zh-CN" sz="2000" dirty="0">
              <a:solidFill>
                <a:srgbClr val="000000"/>
              </a:solidFill>
              <a:latin typeface="+mn-lt"/>
              <a:ea typeface="+mn-ea"/>
              <a:cs typeface="+mn-ea"/>
              <a:sym typeface="+mn-lt"/>
            </a:endParaRPr>
          </a:p>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将线性表中的数据元素依次存放到计算机存储器中一组地址连续的存储单元中，这种分配方式称为顺序分配或顺序映像。由此得到的存储结构称为</a:t>
            </a:r>
            <a:r>
              <a:rPr lang="zh-CN" altLang="en-US" sz="1800" dirty="0">
                <a:solidFill>
                  <a:srgbClr val="FF0000"/>
                </a:solidFill>
                <a:latin typeface="+mn-lt"/>
                <a:ea typeface="+mn-ea"/>
                <a:cs typeface="+mn-ea"/>
                <a:sym typeface="+mn-lt"/>
              </a:rPr>
              <a:t>顺序存储结构</a:t>
            </a:r>
            <a:r>
              <a:rPr lang="zh-CN" altLang="en-US" sz="1800" dirty="0">
                <a:solidFill>
                  <a:srgbClr val="000000"/>
                </a:solidFill>
                <a:latin typeface="+mn-lt"/>
                <a:ea typeface="+mn-ea"/>
                <a:cs typeface="+mn-ea"/>
                <a:sym typeface="+mn-lt"/>
              </a:rPr>
              <a:t>或向量（一维数组）。</a:t>
            </a:r>
            <a:r>
              <a:rPr lang="en-US" altLang="zh-CN" sz="1800" dirty="0">
                <a:solidFill>
                  <a:srgbClr val="000000"/>
                </a:solidFill>
                <a:latin typeface="+mn-lt"/>
                <a:ea typeface="+mn-ea"/>
                <a:cs typeface="+mn-ea"/>
                <a:sym typeface="+mn-lt"/>
              </a:rPr>
              <a:t>                                 </a:t>
            </a:r>
            <a:r>
              <a:rPr lang="zh-CN" altLang="en-US" sz="1800" dirty="0">
                <a:solidFill>
                  <a:srgbClr val="000000"/>
                </a:solidFill>
                <a:latin typeface="+mn-lt"/>
                <a:ea typeface="+mn-ea"/>
                <a:cs typeface="+mn-ea"/>
                <a:sym typeface="+mn-lt"/>
              </a:rPr>
              <a:t> </a:t>
            </a:r>
          </a:p>
          <a:p>
            <a:pPr defTabSz="914400" fontAlgn="base">
              <a:lnSpc>
                <a:spcPct val="130000"/>
              </a:lnSpc>
              <a:spcBef>
                <a:spcPct val="0"/>
              </a:spcBef>
              <a:spcAft>
                <a:spcPct val="0"/>
              </a:spcAft>
              <a:buClrTx/>
              <a:buSzTx/>
              <a:buFontTx/>
              <a:buNone/>
            </a:pPr>
            <a:r>
              <a:rPr lang="zh-CN" altLang="en-US" sz="2000" dirty="0">
                <a:solidFill>
                  <a:srgbClr val="000000"/>
                </a:solidFill>
                <a:latin typeface="+mn-lt"/>
                <a:ea typeface="+mn-ea"/>
                <a:cs typeface="+mn-ea"/>
                <a:sym typeface="+mn-lt"/>
              </a:rPr>
              <a:t>    </a:t>
            </a:r>
          </a:p>
        </p:txBody>
      </p:sp>
      <p:sp>
        <p:nvSpPr>
          <p:cNvPr id="27" name="Rectangle 3">
            <a:extLst>
              <a:ext uri="{FF2B5EF4-FFF2-40B4-BE49-F238E27FC236}">
                <a16:creationId xmlns:a16="http://schemas.microsoft.com/office/drawing/2014/main" id="{BA9894C3-F2B9-43A7-ACC8-00A387A03A71}"/>
              </a:ext>
            </a:extLst>
          </p:cNvPr>
          <p:cNvSpPr>
            <a:spLocks noChangeArrowheads="1"/>
          </p:cNvSpPr>
          <p:nvPr/>
        </p:nvSpPr>
        <p:spPr bwMode="auto">
          <a:xfrm>
            <a:off x="9801180" y="4380096"/>
            <a:ext cx="6096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
                <a:srgbClr val="3333CC"/>
              </a:buClr>
              <a:buSzPct val="60000"/>
              <a:buFont typeface="Wingdings" panose="05000000000000000000" pitchFamily="2" charset="2"/>
              <a:buNone/>
              <a:tabLst/>
              <a:defRPr/>
            </a:pPr>
            <a:endParaRPr kumimoji="0" lang="en-US" altLang="zh-CN" sz="2000" i="0" u="none" strike="noStrike" kern="0" cap="none" spc="0" normalizeH="0" baseline="0" noProof="0">
              <a:ln>
                <a:noFill/>
              </a:ln>
              <a:solidFill>
                <a:srgbClr val="000000"/>
              </a:solidFill>
              <a:effectLst/>
              <a:uLnTx/>
              <a:uFillTx/>
              <a:latin typeface="+mn-lt"/>
              <a:ea typeface="+mn-ea"/>
              <a:cs typeface="+mn-ea"/>
              <a:sym typeface="+mn-lt"/>
            </a:endParaRPr>
          </a:p>
        </p:txBody>
      </p:sp>
      <p:sp>
        <p:nvSpPr>
          <p:cNvPr id="28" name="Rectangle 4">
            <a:extLst>
              <a:ext uri="{FF2B5EF4-FFF2-40B4-BE49-F238E27FC236}">
                <a16:creationId xmlns:a16="http://schemas.microsoft.com/office/drawing/2014/main" id="{853FBCBE-4312-43BB-8FBC-25993BF8944B}"/>
              </a:ext>
            </a:extLst>
          </p:cNvPr>
          <p:cNvSpPr>
            <a:spLocks noChangeArrowheads="1"/>
          </p:cNvSpPr>
          <p:nvPr/>
        </p:nvSpPr>
        <p:spPr bwMode="auto">
          <a:xfrm>
            <a:off x="5533980" y="4380096"/>
            <a:ext cx="6096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
                <a:srgbClr val="3333CC"/>
              </a:buClr>
              <a:buSzPct val="60000"/>
              <a:buFont typeface="Wingdings" panose="05000000000000000000" pitchFamily="2" charset="2"/>
              <a:buNone/>
              <a:tabLst/>
              <a:defRPr/>
            </a:pPr>
            <a:endParaRPr kumimoji="0" lang="en-US" altLang="zh-CN" sz="2000" i="0" u="none" strike="noStrike" kern="0" cap="none" spc="0" normalizeH="0" baseline="0" noProof="0">
              <a:ln>
                <a:noFill/>
              </a:ln>
              <a:solidFill>
                <a:srgbClr val="000000"/>
              </a:solidFill>
              <a:effectLst/>
              <a:uLnTx/>
              <a:uFillTx/>
              <a:latin typeface="+mn-lt"/>
              <a:ea typeface="+mn-ea"/>
              <a:cs typeface="+mn-ea"/>
              <a:sym typeface="+mn-lt"/>
            </a:endParaRPr>
          </a:p>
        </p:txBody>
      </p:sp>
      <p:sp>
        <p:nvSpPr>
          <p:cNvPr id="29" name="Rectangle 5">
            <a:extLst>
              <a:ext uri="{FF2B5EF4-FFF2-40B4-BE49-F238E27FC236}">
                <a16:creationId xmlns:a16="http://schemas.microsoft.com/office/drawing/2014/main" id="{9DB65291-0573-4435-8597-BB16A0066683}"/>
              </a:ext>
            </a:extLst>
          </p:cNvPr>
          <p:cNvSpPr>
            <a:spLocks noChangeArrowheads="1"/>
          </p:cNvSpPr>
          <p:nvPr/>
        </p:nvSpPr>
        <p:spPr bwMode="auto">
          <a:xfrm>
            <a:off x="6248355" y="5043671"/>
            <a:ext cx="6096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defTabSz="914400" eaLnBrk="1" fontAlgn="base" latinLnBrk="0" hangingPunct="1">
              <a:lnSpc>
                <a:spcPct val="130000"/>
              </a:lnSpc>
              <a:spcBef>
                <a:spcPct val="0"/>
              </a:spcBef>
              <a:spcAft>
                <a:spcPct val="0"/>
              </a:spcAft>
              <a:buClr>
                <a:srgbClr val="3333CC"/>
              </a:buClr>
              <a:buSzPct val="60000"/>
              <a:buFont typeface="Wingdings" panose="05000000000000000000" pitchFamily="2" charset="2"/>
              <a:buNone/>
              <a:tabLst/>
              <a:defRPr/>
            </a:pPr>
            <a:endParaRPr kumimoji="0" lang="en-US" altLang="zh-CN" sz="2000" i="0" u="none" strike="noStrike" kern="0" cap="none" spc="0" normalizeH="0" baseline="0" noProof="0">
              <a:ln>
                <a:noFill/>
              </a:ln>
              <a:solidFill>
                <a:srgbClr val="000000"/>
              </a:solidFill>
              <a:effectLst/>
              <a:uLnTx/>
              <a:uFillTx/>
              <a:latin typeface="+mn-lt"/>
              <a:ea typeface="+mn-ea"/>
              <a:cs typeface="+mn-ea"/>
              <a:sym typeface="+mn-lt"/>
            </a:endParaRPr>
          </a:p>
        </p:txBody>
      </p:sp>
      <p:sp>
        <p:nvSpPr>
          <p:cNvPr id="30" name="Text Box 6">
            <a:extLst>
              <a:ext uri="{FF2B5EF4-FFF2-40B4-BE49-F238E27FC236}">
                <a16:creationId xmlns:a16="http://schemas.microsoft.com/office/drawing/2014/main" id="{D6C36494-A88F-404C-9490-E30047861A7B}"/>
              </a:ext>
            </a:extLst>
          </p:cNvPr>
          <p:cNvSpPr txBox="1">
            <a:spLocks noChangeArrowheads="1"/>
          </p:cNvSpPr>
          <p:nvPr/>
        </p:nvSpPr>
        <p:spPr bwMode="auto">
          <a:xfrm>
            <a:off x="5815091" y="3474981"/>
            <a:ext cx="4394200" cy="452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 a</a:t>
            </a:r>
            <a:r>
              <a:rPr lang="en-US" altLang="zh-CN" sz="2000" baseline="-25000" dirty="0">
                <a:solidFill>
                  <a:srgbClr val="000000"/>
                </a:solidFill>
                <a:latin typeface="+mn-lt"/>
                <a:ea typeface="+mn-ea"/>
                <a:cs typeface="+mn-ea"/>
                <a:sym typeface="+mn-lt"/>
              </a:rPr>
              <a:t>1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2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3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4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5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6          </a:t>
            </a:r>
            <a:r>
              <a:rPr lang="en-US" altLang="zh-CN" sz="2000" dirty="0">
                <a:solidFill>
                  <a:srgbClr val="000000"/>
                </a:solidFill>
                <a:latin typeface="+mn-lt"/>
                <a:ea typeface="+mn-ea"/>
                <a:cs typeface="+mn-ea"/>
                <a:sym typeface="+mn-lt"/>
              </a:rPr>
              <a:t>a</a:t>
            </a:r>
            <a:r>
              <a:rPr lang="en-US" altLang="zh-CN" sz="2000" baseline="-25000" dirty="0">
                <a:solidFill>
                  <a:srgbClr val="000000"/>
                </a:solidFill>
                <a:latin typeface="+mn-lt"/>
                <a:ea typeface="+mn-ea"/>
                <a:cs typeface="+mn-ea"/>
                <a:sym typeface="+mn-lt"/>
              </a:rPr>
              <a:t>7</a:t>
            </a:r>
          </a:p>
        </p:txBody>
      </p:sp>
      <p:sp>
        <p:nvSpPr>
          <p:cNvPr id="31" name="Text Box 7">
            <a:extLst>
              <a:ext uri="{FF2B5EF4-FFF2-40B4-BE49-F238E27FC236}">
                <a16:creationId xmlns:a16="http://schemas.microsoft.com/office/drawing/2014/main" id="{652688DE-DDEB-4250-9A35-AD25F8A260D2}"/>
              </a:ext>
            </a:extLst>
          </p:cNvPr>
          <p:cNvSpPr txBox="1">
            <a:spLocks noChangeArrowheads="1"/>
          </p:cNvSpPr>
          <p:nvPr/>
        </p:nvSpPr>
        <p:spPr bwMode="auto">
          <a:xfrm>
            <a:off x="4733084" y="4843925"/>
            <a:ext cx="7194550" cy="452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buClrTx/>
              <a:buSzTx/>
              <a:buFontTx/>
              <a:buNone/>
            </a:pPr>
            <a:r>
              <a:rPr lang="en-US" altLang="zh-CN" sz="2000" dirty="0">
                <a:solidFill>
                  <a:srgbClr val="000000"/>
                </a:solidFill>
                <a:latin typeface="+mn-lt"/>
                <a:ea typeface="+mn-ea"/>
                <a:cs typeface="+mn-ea"/>
                <a:sym typeface="+mn-lt"/>
              </a:rPr>
              <a:t>a[0]     a[1]    a[2]     a[3]   a[4]    a[5]    a[6]   a[7]    a[8]    a[9]   a[10]</a:t>
            </a:r>
          </a:p>
        </p:txBody>
      </p:sp>
      <p:graphicFrame>
        <p:nvGraphicFramePr>
          <p:cNvPr id="32" name="Group 82">
            <a:extLst>
              <a:ext uri="{FF2B5EF4-FFF2-40B4-BE49-F238E27FC236}">
                <a16:creationId xmlns:a16="http://schemas.microsoft.com/office/drawing/2014/main" id="{4727284C-60D3-45CC-90AF-4D669E53D4B2}"/>
              </a:ext>
            </a:extLst>
          </p:cNvPr>
          <p:cNvGraphicFramePr>
            <a:graphicFrameLocks noGrp="1"/>
          </p:cNvGraphicFramePr>
          <p:nvPr>
            <p:extLst>
              <p:ext uri="{D42A27DB-BD31-4B8C-83A1-F6EECF244321}">
                <p14:modId xmlns:p14="http://schemas.microsoft.com/office/powerpoint/2010/main" val="3631772280"/>
              </p:ext>
            </p:extLst>
          </p:nvPr>
        </p:nvGraphicFramePr>
        <p:xfrm>
          <a:off x="5268991" y="3158301"/>
          <a:ext cx="5486400" cy="448142"/>
        </p:xfrm>
        <a:graphic>
          <a:graphicData uri="http://schemas.openxmlformats.org/drawingml/2006/table">
            <a:tbl>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609600">
                  <a:extLst>
                    <a:ext uri="{9D8B030D-6E8A-4147-A177-3AD203B41FA5}">
                      <a16:colId xmlns:a16="http://schemas.microsoft.com/office/drawing/2014/main" val="20003"/>
                    </a:ext>
                  </a:extLst>
                </a:gridCol>
                <a:gridCol w="609600">
                  <a:extLst>
                    <a:ext uri="{9D8B030D-6E8A-4147-A177-3AD203B41FA5}">
                      <a16:colId xmlns:a16="http://schemas.microsoft.com/office/drawing/2014/main" val="20004"/>
                    </a:ext>
                  </a:extLst>
                </a:gridCol>
                <a:gridCol w="609600">
                  <a:extLst>
                    <a:ext uri="{9D8B030D-6E8A-4147-A177-3AD203B41FA5}">
                      <a16:colId xmlns:a16="http://schemas.microsoft.com/office/drawing/2014/main" val="20005"/>
                    </a:ext>
                  </a:extLst>
                </a:gridCol>
                <a:gridCol w="609600">
                  <a:extLst>
                    <a:ext uri="{9D8B030D-6E8A-4147-A177-3AD203B41FA5}">
                      <a16:colId xmlns:a16="http://schemas.microsoft.com/office/drawing/2014/main" val="20006"/>
                    </a:ext>
                  </a:extLst>
                </a:gridCol>
                <a:gridCol w="609600">
                  <a:extLst>
                    <a:ext uri="{9D8B030D-6E8A-4147-A177-3AD203B41FA5}">
                      <a16:colId xmlns:a16="http://schemas.microsoft.com/office/drawing/2014/main" val="20007"/>
                    </a:ext>
                  </a:extLst>
                </a:gridCol>
                <a:gridCol w="609600">
                  <a:extLst>
                    <a:ext uri="{9D8B030D-6E8A-4147-A177-3AD203B41FA5}">
                      <a16:colId xmlns:a16="http://schemas.microsoft.com/office/drawing/2014/main" val="20008"/>
                    </a:ext>
                  </a:extLst>
                </a:gridCol>
              </a:tblGrid>
              <a:tr h="4320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 </a:t>
                      </a:r>
                    </a:p>
                  </a:txBody>
                  <a:tcPr marT="45731" marB="45731" horzOverflow="overflow">
                    <a:lnL w="2857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30 </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40</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10</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55</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24</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80</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66</a:t>
                      </a:r>
                    </a:p>
                  </a:txBody>
                  <a:tcPr marT="45731" marB="4573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a:t>
                      </a:r>
                    </a:p>
                  </a:txBody>
                  <a:tcPr marT="45731" marB="45731" horzOverflow="overflow">
                    <a:lnL w="12700"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33" name="Group 83">
            <a:extLst>
              <a:ext uri="{FF2B5EF4-FFF2-40B4-BE49-F238E27FC236}">
                <a16:creationId xmlns:a16="http://schemas.microsoft.com/office/drawing/2014/main" id="{07F4F960-8532-48A6-A9A5-8C3357612E38}"/>
              </a:ext>
            </a:extLst>
          </p:cNvPr>
          <p:cNvGraphicFramePr>
            <a:graphicFrameLocks noGrp="1"/>
          </p:cNvGraphicFramePr>
          <p:nvPr>
            <p:extLst>
              <p:ext uri="{D42A27DB-BD31-4B8C-83A1-F6EECF244321}">
                <p14:modId xmlns:p14="http://schemas.microsoft.com/office/powerpoint/2010/main" val="3174710014"/>
              </p:ext>
            </p:extLst>
          </p:nvPr>
        </p:nvGraphicFramePr>
        <p:xfrm>
          <a:off x="4810876" y="4478403"/>
          <a:ext cx="7116758" cy="447780"/>
        </p:xfrm>
        <a:graphic>
          <a:graphicData uri="http://schemas.openxmlformats.org/drawingml/2006/table">
            <a:tbl>
              <a:tblPr/>
              <a:tblGrid>
                <a:gridCol w="646246">
                  <a:extLst>
                    <a:ext uri="{9D8B030D-6E8A-4147-A177-3AD203B41FA5}">
                      <a16:colId xmlns:a16="http://schemas.microsoft.com/office/drawing/2014/main" val="20000"/>
                    </a:ext>
                  </a:extLst>
                </a:gridCol>
                <a:gridCol w="647857">
                  <a:extLst>
                    <a:ext uri="{9D8B030D-6E8A-4147-A177-3AD203B41FA5}">
                      <a16:colId xmlns:a16="http://schemas.microsoft.com/office/drawing/2014/main" val="20001"/>
                    </a:ext>
                  </a:extLst>
                </a:gridCol>
                <a:gridCol w="646245">
                  <a:extLst>
                    <a:ext uri="{9D8B030D-6E8A-4147-A177-3AD203B41FA5}">
                      <a16:colId xmlns:a16="http://schemas.microsoft.com/office/drawing/2014/main" val="20002"/>
                    </a:ext>
                  </a:extLst>
                </a:gridCol>
                <a:gridCol w="646246">
                  <a:extLst>
                    <a:ext uri="{9D8B030D-6E8A-4147-A177-3AD203B41FA5}">
                      <a16:colId xmlns:a16="http://schemas.microsoft.com/office/drawing/2014/main" val="20003"/>
                    </a:ext>
                  </a:extLst>
                </a:gridCol>
                <a:gridCol w="647857">
                  <a:extLst>
                    <a:ext uri="{9D8B030D-6E8A-4147-A177-3AD203B41FA5}">
                      <a16:colId xmlns:a16="http://schemas.microsoft.com/office/drawing/2014/main" val="20004"/>
                    </a:ext>
                  </a:extLst>
                </a:gridCol>
                <a:gridCol w="647857">
                  <a:extLst>
                    <a:ext uri="{9D8B030D-6E8A-4147-A177-3AD203B41FA5}">
                      <a16:colId xmlns:a16="http://schemas.microsoft.com/office/drawing/2014/main" val="20005"/>
                    </a:ext>
                  </a:extLst>
                </a:gridCol>
                <a:gridCol w="647857">
                  <a:extLst>
                    <a:ext uri="{9D8B030D-6E8A-4147-A177-3AD203B41FA5}">
                      <a16:colId xmlns:a16="http://schemas.microsoft.com/office/drawing/2014/main" val="20006"/>
                    </a:ext>
                  </a:extLst>
                </a:gridCol>
                <a:gridCol w="646245">
                  <a:extLst>
                    <a:ext uri="{9D8B030D-6E8A-4147-A177-3AD203B41FA5}">
                      <a16:colId xmlns:a16="http://schemas.microsoft.com/office/drawing/2014/main" val="20007"/>
                    </a:ext>
                  </a:extLst>
                </a:gridCol>
                <a:gridCol w="646246">
                  <a:extLst>
                    <a:ext uri="{9D8B030D-6E8A-4147-A177-3AD203B41FA5}">
                      <a16:colId xmlns:a16="http://schemas.microsoft.com/office/drawing/2014/main" val="20008"/>
                    </a:ext>
                  </a:extLst>
                </a:gridCol>
                <a:gridCol w="647857">
                  <a:extLst>
                    <a:ext uri="{9D8B030D-6E8A-4147-A177-3AD203B41FA5}">
                      <a16:colId xmlns:a16="http://schemas.microsoft.com/office/drawing/2014/main" val="20009"/>
                    </a:ext>
                  </a:extLst>
                </a:gridCol>
                <a:gridCol w="646245">
                  <a:extLst>
                    <a:ext uri="{9D8B030D-6E8A-4147-A177-3AD203B41FA5}">
                      <a16:colId xmlns:a16="http://schemas.microsoft.com/office/drawing/2014/main" val="20010"/>
                    </a:ext>
                  </a:extLst>
                </a:gridCol>
              </a:tblGrid>
              <a:tr h="4320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30</a:t>
                      </a:r>
                    </a:p>
                  </a:txBody>
                  <a:tcPr marL="91446" marR="91446" marT="45550" marB="45550" horzOverflow="overflow">
                    <a:lnL w="2857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40</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10</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55</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24</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80</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66</a:t>
                      </a: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550" marB="4555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550" marB="45550" horzOverflow="overflow">
                    <a:lnL w="12700"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34" name="Group 56">
            <a:extLst>
              <a:ext uri="{FF2B5EF4-FFF2-40B4-BE49-F238E27FC236}">
                <a16:creationId xmlns:a16="http://schemas.microsoft.com/office/drawing/2014/main" id="{423D111E-C7B1-4CD8-BF75-6F4B472694B3}"/>
              </a:ext>
            </a:extLst>
          </p:cNvPr>
          <p:cNvGraphicFramePr>
            <a:graphicFrameLocks noGrp="1"/>
          </p:cNvGraphicFramePr>
          <p:nvPr>
            <p:extLst>
              <p:ext uri="{D42A27DB-BD31-4B8C-83A1-F6EECF244321}">
                <p14:modId xmlns:p14="http://schemas.microsoft.com/office/powerpoint/2010/main" val="731611145"/>
              </p:ext>
            </p:extLst>
          </p:nvPr>
        </p:nvGraphicFramePr>
        <p:xfrm>
          <a:off x="4811668" y="5340533"/>
          <a:ext cx="7116759" cy="447530"/>
        </p:xfrm>
        <a:graphic>
          <a:graphicData uri="http://schemas.openxmlformats.org/drawingml/2006/table">
            <a:tbl>
              <a:tblPr/>
              <a:tblGrid>
                <a:gridCol w="647268">
                  <a:extLst>
                    <a:ext uri="{9D8B030D-6E8A-4147-A177-3AD203B41FA5}">
                      <a16:colId xmlns:a16="http://schemas.microsoft.com/office/drawing/2014/main" val="20000"/>
                    </a:ext>
                  </a:extLst>
                </a:gridCol>
                <a:gridCol w="645674">
                  <a:extLst>
                    <a:ext uri="{9D8B030D-6E8A-4147-A177-3AD203B41FA5}">
                      <a16:colId xmlns:a16="http://schemas.microsoft.com/office/drawing/2014/main" val="20001"/>
                    </a:ext>
                  </a:extLst>
                </a:gridCol>
                <a:gridCol w="647268">
                  <a:extLst>
                    <a:ext uri="{9D8B030D-6E8A-4147-A177-3AD203B41FA5}">
                      <a16:colId xmlns:a16="http://schemas.microsoft.com/office/drawing/2014/main" val="20002"/>
                    </a:ext>
                  </a:extLst>
                </a:gridCol>
                <a:gridCol w="647268">
                  <a:extLst>
                    <a:ext uri="{9D8B030D-6E8A-4147-A177-3AD203B41FA5}">
                      <a16:colId xmlns:a16="http://schemas.microsoft.com/office/drawing/2014/main" val="20003"/>
                    </a:ext>
                  </a:extLst>
                </a:gridCol>
                <a:gridCol w="647268">
                  <a:extLst>
                    <a:ext uri="{9D8B030D-6E8A-4147-A177-3AD203B41FA5}">
                      <a16:colId xmlns:a16="http://schemas.microsoft.com/office/drawing/2014/main" val="20004"/>
                    </a:ext>
                  </a:extLst>
                </a:gridCol>
                <a:gridCol w="647268">
                  <a:extLst>
                    <a:ext uri="{9D8B030D-6E8A-4147-A177-3AD203B41FA5}">
                      <a16:colId xmlns:a16="http://schemas.microsoft.com/office/drawing/2014/main" val="20005"/>
                    </a:ext>
                  </a:extLst>
                </a:gridCol>
                <a:gridCol w="647268">
                  <a:extLst>
                    <a:ext uri="{9D8B030D-6E8A-4147-A177-3AD203B41FA5}">
                      <a16:colId xmlns:a16="http://schemas.microsoft.com/office/drawing/2014/main" val="20006"/>
                    </a:ext>
                  </a:extLst>
                </a:gridCol>
                <a:gridCol w="647268">
                  <a:extLst>
                    <a:ext uri="{9D8B030D-6E8A-4147-A177-3AD203B41FA5}">
                      <a16:colId xmlns:a16="http://schemas.microsoft.com/office/drawing/2014/main" val="20007"/>
                    </a:ext>
                  </a:extLst>
                </a:gridCol>
                <a:gridCol w="647268">
                  <a:extLst>
                    <a:ext uri="{9D8B030D-6E8A-4147-A177-3AD203B41FA5}">
                      <a16:colId xmlns:a16="http://schemas.microsoft.com/office/drawing/2014/main" val="20008"/>
                    </a:ext>
                  </a:extLst>
                </a:gridCol>
                <a:gridCol w="645673">
                  <a:extLst>
                    <a:ext uri="{9D8B030D-6E8A-4147-A177-3AD203B41FA5}">
                      <a16:colId xmlns:a16="http://schemas.microsoft.com/office/drawing/2014/main" val="20009"/>
                    </a:ext>
                  </a:extLst>
                </a:gridCol>
                <a:gridCol w="647268">
                  <a:extLst>
                    <a:ext uri="{9D8B030D-6E8A-4147-A177-3AD203B41FA5}">
                      <a16:colId xmlns:a16="http://schemas.microsoft.com/office/drawing/2014/main" val="20010"/>
                    </a:ext>
                  </a:extLst>
                </a:gridCol>
              </a:tblGrid>
              <a:tr h="432000">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425" marB="45425" horzOverflow="overflow">
                    <a:lnL w="2857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30</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40</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10</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55</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24</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dirty="0">
                          <a:ln>
                            <a:noFill/>
                          </a:ln>
                          <a:solidFill>
                            <a:srgbClr val="000000"/>
                          </a:solidFill>
                          <a:effectLst/>
                          <a:latin typeface="+mn-lt"/>
                          <a:ea typeface="+mn-ea"/>
                          <a:cs typeface="+mn-ea"/>
                          <a:sym typeface="+mn-lt"/>
                        </a:rPr>
                        <a:t>80</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r>
                        <a:rPr kumimoji="1" lang="en-US" altLang="zh-CN" sz="2000" b="1" i="0" u="none" strike="noStrike" cap="none" normalizeH="0" baseline="0">
                          <a:ln>
                            <a:noFill/>
                          </a:ln>
                          <a:solidFill>
                            <a:srgbClr val="000000"/>
                          </a:solidFill>
                          <a:effectLst/>
                          <a:latin typeface="+mn-lt"/>
                          <a:ea typeface="+mn-ea"/>
                          <a:cs typeface="+mn-ea"/>
                          <a:sym typeface="+mn-lt"/>
                        </a:rPr>
                        <a:t>66</a:t>
                      </a: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425" marB="454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marL="0" algn="l" defTabSz="914400" rtl="0" eaLnBrk="1" latinLnBrk="0" hangingPunct="1">
                        <a:defRPr sz="1800" kern="1200">
                          <a:solidFill>
                            <a:schemeClr val="tx1"/>
                          </a:solidFill>
                          <a:latin typeface="Tahoma"/>
                          <a:ea typeface="宋体"/>
                        </a:defRPr>
                      </a:lvl1pPr>
                      <a:lvl2pPr marL="457200" algn="l" defTabSz="914400" rtl="0" eaLnBrk="1" latinLnBrk="0" hangingPunct="1">
                        <a:defRPr sz="1800" kern="1200">
                          <a:solidFill>
                            <a:schemeClr val="tx1"/>
                          </a:solidFill>
                          <a:latin typeface="Tahoma"/>
                          <a:ea typeface="宋体"/>
                        </a:defRPr>
                      </a:lvl2pPr>
                      <a:lvl3pPr marL="914400" algn="l" defTabSz="914400" rtl="0" eaLnBrk="1" latinLnBrk="0" hangingPunct="1">
                        <a:defRPr sz="1800" kern="1200">
                          <a:solidFill>
                            <a:schemeClr val="tx1"/>
                          </a:solidFill>
                          <a:latin typeface="Tahoma"/>
                          <a:ea typeface="宋体"/>
                        </a:defRPr>
                      </a:lvl3pPr>
                      <a:lvl4pPr marL="1371600" algn="l" defTabSz="914400" rtl="0" eaLnBrk="1" latinLnBrk="0" hangingPunct="1">
                        <a:defRPr sz="1800" kern="1200">
                          <a:solidFill>
                            <a:schemeClr val="tx1"/>
                          </a:solidFill>
                          <a:latin typeface="Tahoma"/>
                          <a:ea typeface="宋体"/>
                        </a:defRPr>
                      </a:lvl4pPr>
                      <a:lvl5pPr marL="1828800" algn="l" defTabSz="914400" rtl="0" eaLnBrk="1" latinLnBrk="0" hangingPunct="1">
                        <a:defRPr sz="1800" kern="1200">
                          <a:solidFill>
                            <a:schemeClr val="tx1"/>
                          </a:solidFill>
                          <a:latin typeface="Tahoma"/>
                          <a:ea typeface="宋体"/>
                        </a:defRPr>
                      </a:lvl5pPr>
                      <a:lvl6pPr marL="2286000" algn="l" defTabSz="914400" rtl="0" eaLnBrk="1" latinLnBrk="0" hangingPunct="1">
                        <a:defRPr sz="1800" kern="1200">
                          <a:solidFill>
                            <a:schemeClr val="tx1"/>
                          </a:solidFill>
                          <a:latin typeface="Tahoma"/>
                          <a:ea typeface="宋体"/>
                        </a:defRPr>
                      </a:lvl6pPr>
                      <a:lvl7pPr marL="2743200" algn="l" defTabSz="914400" rtl="0" eaLnBrk="1" latinLnBrk="0" hangingPunct="1">
                        <a:defRPr sz="1800" kern="1200">
                          <a:solidFill>
                            <a:schemeClr val="tx1"/>
                          </a:solidFill>
                          <a:latin typeface="Tahoma"/>
                          <a:ea typeface="宋体"/>
                        </a:defRPr>
                      </a:lvl7pPr>
                      <a:lvl8pPr marL="3200400" algn="l" defTabSz="914400" rtl="0" eaLnBrk="1" latinLnBrk="0" hangingPunct="1">
                        <a:defRPr sz="1800" kern="1200">
                          <a:solidFill>
                            <a:schemeClr val="tx1"/>
                          </a:solidFill>
                          <a:latin typeface="Tahoma"/>
                          <a:ea typeface="宋体"/>
                        </a:defRPr>
                      </a:lvl8pPr>
                      <a:lvl9pPr marL="3657600" algn="l" defTabSz="914400" rtl="0" eaLnBrk="1" latinLnBrk="0" hangingPunct="1">
                        <a:defRPr sz="1800" kern="1200">
                          <a:solidFill>
                            <a:schemeClr val="tx1"/>
                          </a:solidFill>
                          <a:latin typeface="Tahoma"/>
                          <a:ea typeface="宋体"/>
                        </a:defRPr>
                      </a:lvl9pPr>
                    </a:lstStyle>
                    <a:p>
                      <a:pPr marL="0" marR="0" lvl="0" indent="0" algn="l" defTabSz="914400" rtl="0" eaLnBrk="1" fontAlgn="base" latinLnBrk="0" hangingPunct="1">
                        <a:lnSpc>
                          <a:spcPct val="130000"/>
                        </a:lnSpc>
                        <a:spcBef>
                          <a:spcPct val="0"/>
                        </a:spcBef>
                        <a:spcAft>
                          <a:spcPct val="0"/>
                        </a:spcAft>
                        <a:buClr>
                          <a:schemeClr val="folHlink"/>
                        </a:buClr>
                        <a:buSzPct val="60000"/>
                        <a:buFont typeface="Wingdings" panose="05000000000000000000" pitchFamily="2" charset="2"/>
                        <a:buNone/>
                      </a:pPr>
                      <a:endParaRPr kumimoji="1" lang="zh-CN" altLang="zh-CN" sz="2000" b="1" i="0" u="none" strike="noStrike" cap="none" normalizeH="0" baseline="0" noProof="1">
                        <a:ln>
                          <a:noFill/>
                        </a:ln>
                        <a:solidFill>
                          <a:srgbClr val="000000"/>
                        </a:solidFill>
                        <a:effectLst/>
                        <a:latin typeface="+mn-lt"/>
                        <a:ea typeface="+mn-ea"/>
                        <a:cs typeface="+mn-ea"/>
                        <a:sym typeface="+mn-lt"/>
                      </a:endParaRPr>
                    </a:p>
                  </a:txBody>
                  <a:tcPr marL="91446" marR="91446" marT="45425" marB="45425" horzOverflow="overflow">
                    <a:lnL w="12700"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35" name="文本框 34">
            <a:extLst>
              <a:ext uri="{FF2B5EF4-FFF2-40B4-BE49-F238E27FC236}">
                <a16:creationId xmlns:a16="http://schemas.microsoft.com/office/drawing/2014/main" id="{AD467BA5-6D5E-4FA9-B04C-77F1BA8EAF12}"/>
              </a:ext>
            </a:extLst>
          </p:cNvPr>
          <p:cNvSpPr txBox="1">
            <a:spLocks noChangeArrowheads="1"/>
          </p:cNvSpPr>
          <p:nvPr/>
        </p:nvSpPr>
        <p:spPr bwMode="auto">
          <a:xfrm>
            <a:off x="4692081" y="3901228"/>
            <a:ext cx="7693557" cy="45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en-US" altLang="zh-CN" sz="2000" dirty="0">
                <a:solidFill>
                  <a:srgbClr val="000000"/>
                </a:solidFill>
                <a:latin typeface="+mn-lt"/>
                <a:ea typeface="+mn-ea"/>
                <a:cs typeface="+mn-ea"/>
                <a:sym typeface="+mn-lt"/>
              </a:rPr>
              <a:t>C</a:t>
            </a:r>
            <a:r>
              <a:rPr lang="zh-CN" altLang="en-US" sz="2000" dirty="0">
                <a:solidFill>
                  <a:srgbClr val="000000"/>
                </a:solidFill>
                <a:latin typeface="+mn-lt"/>
                <a:ea typeface="+mn-ea"/>
                <a:cs typeface="+mn-ea"/>
                <a:sym typeface="+mn-lt"/>
              </a:rPr>
              <a:t>语言中静态一维数组的定义：</a:t>
            </a:r>
            <a:r>
              <a:rPr lang="en-US" altLang="zh-CN" sz="2000" dirty="0">
                <a:solidFill>
                  <a:srgbClr val="000000"/>
                </a:solidFill>
                <a:latin typeface="+mn-lt"/>
                <a:ea typeface="+mn-ea"/>
                <a:cs typeface="+mn-ea"/>
                <a:sym typeface="+mn-lt"/>
              </a:rPr>
              <a:t>int a[11]</a:t>
            </a:r>
            <a:r>
              <a:rPr lang="zh-CN" altLang="en-US" sz="2000" dirty="0">
                <a:solidFill>
                  <a:srgbClr val="000000"/>
                </a:solidFill>
                <a:latin typeface="+mn-lt"/>
                <a:ea typeface="+mn-ea"/>
                <a:cs typeface="+mn-ea"/>
                <a:sym typeface="+mn-lt"/>
              </a:rPr>
              <a:t>（二种存储方式）：</a:t>
            </a:r>
          </a:p>
        </p:txBody>
      </p:sp>
      <p:sp>
        <p:nvSpPr>
          <p:cNvPr id="36" name="文本框 35">
            <a:extLst>
              <a:ext uri="{FF2B5EF4-FFF2-40B4-BE49-F238E27FC236}">
                <a16:creationId xmlns:a16="http://schemas.microsoft.com/office/drawing/2014/main" id="{B6976CE0-9F8E-407E-A5AE-9DB4DD932708}"/>
              </a:ext>
            </a:extLst>
          </p:cNvPr>
          <p:cNvSpPr txBox="1">
            <a:spLocks noChangeArrowheads="1"/>
          </p:cNvSpPr>
          <p:nvPr/>
        </p:nvSpPr>
        <p:spPr bwMode="auto">
          <a:xfrm>
            <a:off x="10807192" y="3091535"/>
            <a:ext cx="1584325" cy="45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2000" dirty="0">
                <a:solidFill>
                  <a:srgbClr val="000000"/>
                </a:solidFill>
                <a:latin typeface="+mn-lt"/>
                <a:ea typeface="+mn-ea"/>
                <a:cs typeface="+mn-ea"/>
                <a:sym typeface="+mn-lt"/>
              </a:rPr>
              <a:t>内存状态</a:t>
            </a:r>
          </a:p>
        </p:txBody>
      </p:sp>
      <p:sp>
        <p:nvSpPr>
          <p:cNvPr id="37" name="文本框 36">
            <a:extLst>
              <a:ext uri="{FF2B5EF4-FFF2-40B4-BE49-F238E27FC236}">
                <a16:creationId xmlns:a16="http://schemas.microsoft.com/office/drawing/2014/main" id="{83F68CA4-6013-4510-A19E-AE1120E03D86}"/>
              </a:ext>
            </a:extLst>
          </p:cNvPr>
          <p:cNvSpPr txBox="1">
            <a:spLocks noChangeArrowheads="1"/>
          </p:cNvSpPr>
          <p:nvPr/>
        </p:nvSpPr>
        <p:spPr bwMode="auto">
          <a:xfrm>
            <a:off x="4692081" y="2636044"/>
            <a:ext cx="6551612" cy="45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zh-CN" altLang="en-US" sz="2000" dirty="0">
                <a:solidFill>
                  <a:srgbClr val="000000"/>
                </a:solidFill>
                <a:latin typeface="+mn-lt"/>
                <a:ea typeface="+mn-ea"/>
                <a:cs typeface="+mn-ea"/>
                <a:sym typeface="+mn-lt"/>
              </a:rPr>
              <a:t>例</a:t>
            </a:r>
            <a:r>
              <a:rPr lang="en-US" altLang="zh-CN" sz="2000" dirty="0">
                <a:solidFill>
                  <a:srgbClr val="000000"/>
                </a:solidFill>
                <a:latin typeface="+mn-lt"/>
                <a:ea typeface="+mn-ea"/>
                <a:cs typeface="+mn-ea"/>
                <a:sym typeface="+mn-lt"/>
              </a:rPr>
              <a:t>.  </a:t>
            </a:r>
            <a:r>
              <a:rPr lang="zh-CN" altLang="en-US" sz="2000" dirty="0">
                <a:solidFill>
                  <a:srgbClr val="000000"/>
                </a:solidFill>
                <a:latin typeface="+mn-lt"/>
                <a:ea typeface="+mn-ea"/>
                <a:cs typeface="+mn-ea"/>
                <a:sym typeface="+mn-lt"/>
              </a:rPr>
              <a:t>线性表：</a:t>
            </a:r>
            <a:r>
              <a:rPr lang="en-US" altLang="zh-CN" sz="2000" dirty="0">
                <a:solidFill>
                  <a:srgbClr val="000000"/>
                </a:solidFill>
                <a:latin typeface="+mn-lt"/>
                <a:ea typeface="+mn-ea"/>
                <a:cs typeface="+mn-ea"/>
                <a:sym typeface="+mn-lt"/>
              </a:rPr>
              <a:t>a = (30,40,10,55,24,80,66)</a:t>
            </a:r>
          </a:p>
        </p:txBody>
      </p:sp>
      <p:sp>
        <p:nvSpPr>
          <p:cNvPr id="46" name="文本框 4">
            <a:extLst>
              <a:ext uri="{FF2B5EF4-FFF2-40B4-BE49-F238E27FC236}">
                <a16:creationId xmlns:a16="http://schemas.microsoft.com/office/drawing/2014/main" id="{810B1E39-45BC-43C5-ACB2-217AC6CE2D55}"/>
              </a:ext>
            </a:extLst>
          </p:cNvPr>
          <p:cNvSpPr txBox="1">
            <a:spLocks noChangeArrowheads="1"/>
          </p:cNvSpPr>
          <p:nvPr/>
        </p:nvSpPr>
        <p:spPr bwMode="auto">
          <a:xfrm>
            <a:off x="4914153" y="1219567"/>
            <a:ext cx="4572000" cy="525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panose="020B0604030504040204" pitchFamily="34" charset="0"/>
                <a:ea typeface="宋体" panose="02010600030101010101" pitchFamily="2" charset="-122"/>
              </a:defRPr>
            </a:lvl1pPr>
            <a:lvl2pPr marL="742950" indent="-285750">
              <a:defRPr sz="2400">
                <a:solidFill>
                  <a:schemeClr val="tx1"/>
                </a:solidFill>
                <a:latin typeface="Tahoma" panose="020B0604030504040204" pitchFamily="34" charset="0"/>
                <a:ea typeface="宋体" panose="02010600030101010101" pitchFamily="2" charset="-122"/>
              </a:defRPr>
            </a:lvl2pPr>
            <a:lvl3pPr marL="1143000" indent="-228600">
              <a:defRPr sz="2400">
                <a:solidFill>
                  <a:schemeClr val="tx1"/>
                </a:solidFill>
                <a:latin typeface="Tahoma" panose="020B0604030504040204" pitchFamily="34" charset="0"/>
                <a:ea typeface="宋体" panose="02010600030101010101" pitchFamily="2" charset="-122"/>
              </a:defRPr>
            </a:lvl3pPr>
            <a:lvl4pPr marL="1600200" indent="-228600">
              <a:defRPr sz="2400">
                <a:solidFill>
                  <a:schemeClr val="tx1"/>
                </a:solidFill>
                <a:latin typeface="Tahoma" panose="020B0604030504040204" pitchFamily="34" charset="0"/>
                <a:ea typeface="宋体" panose="02010600030101010101" pitchFamily="2" charset="-122"/>
              </a:defRPr>
            </a:lvl4pPr>
            <a:lvl5pPr marL="2057400" indent="-228600">
              <a:defRPr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宋体" panose="02010600030101010101" pitchFamily="2" charset="-122"/>
              </a:defRPr>
            </a:lvl9pPr>
          </a:lstStyle>
          <a:p>
            <a:pPr defTabSz="914400" fontAlgn="base">
              <a:lnSpc>
                <a:spcPct val="130000"/>
              </a:lnSpc>
              <a:spcBef>
                <a:spcPct val="0"/>
              </a:spcBef>
              <a:spcAft>
                <a:spcPct val="0"/>
              </a:spcAft>
            </a:pPr>
            <a:r>
              <a:rPr lang="en-US" altLang="zh-CN" b="1" dirty="0">
                <a:solidFill>
                  <a:srgbClr val="000000"/>
                </a:solidFill>
                <a:latin typeface="+mn-lt"/>
                <a:ea typeface="+mn-ea"/>
                <a:cs typeface="+mn-ea"/>
                <a:sym typeface="+mn-lt"/>
              </a:rPr>
              <a:t>2.2.1 </a:t>
            </a:r>
            <a:r>
              <a:rPr lang="zh-CN" altLang="en-US" b="1" dirty="0">
                <a:solidFill>
                  <a:srgbClr val="000000"/>
                </a:solidFill>
                <a:latin typeface="+mn-lt"/>
                <a:ea typeface="+mn-ea"/>
                <a:cs typeface="+mn-ea"/>
                <a:sym typeface="+mn-lt"/>
              </a:rPr>
              <a:t>顺序分配</a:t>
            </a:r>
            <a:endParaRPr lang="en-US" altLang="zh-CN" b="1" dirty="0">
              <a:solidFill>
                <a:srgbClr val="000000"/>
              </a:solidFill>
              <a:latin typeface="+mn-lt"/>
              <a:ea typeface="+mn-ea"/>
              <a:cs typeface="+mn-ea"/>
              <a:sym typeface="+mn-lt"/>
            </a:endParaRPr>
          </a:p>
        </p:txBody>
      </p:sp>
    </p:spTree>
    <p:extLst>
      <p:ext uri="{BB962C8B-B14F-4D97-AF65-F5344CB8AC3E}">
        <p14:creationId xmlns:p14="http://schemas.microsoft.com/office/powerpoint/2010/main" val="22754716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e5ef5a82-2c03-42d3-8de1-f14bbcb1f200}"/>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dc73f03d-bbc5-446e-ad9b-0f492b4ebfb3}"/>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145b9ede-d4fc-4998-9a25-bf9759d4f35e}"/>
</p:tagLst>
</file>

<file path=ppt/theme/theme1.xml><?xml version="1.0" encoding="utf-8"?>
<a:theme xmlns:a="http://schemas.openxmlformats.org/drawingml/2006/main" name="第一PPT，www.1ppt.com">
  <a:themeElements>
    <a:clrScheme name="自定义 204">
      <a:dk1>
        <a:sysClr val="windowText" lastClr="000000"/>
      </a:dk1>
      <a:lt1>
        <a:sysClr val="window" lastClr="FFFFFF"/>
      </a:lt1>
      <a:dk2>
        <a:srgbClr val="44546A"/>
      </a:dk2>
      <a:lt2>
        <a:srgbClr val="E7E6E6"/>
      </a:lt2>
      <a:accent1>
        <a:srgbClr val="E92E25"/>
      </a:accent1>
      <a:accent2>
        <a:srgbClr val="F7B61D"/>
      </a:accent2>
      <a:accent3>
        <a:srgbClr val="333333"/>
      </a:accent3>
      <a:accent4>
        <a:srgbClr val="E92E25"/>
      </a:accent4>
      <a:accent5>
        <a:srgbClr val="F7B61D"/>
      </a:accent5>
      <a:accent6>
        <a:srgbClr val="333333"/>
      </a:accent6>
      <a:hlink>
        <a:srgbClr val="333333"/>
      </a:hlink>
      <a:folHlink>
        <a:srgbClr val="333333"/>
      </a:folHlink>
    </a:clrScheme>
    <a:fontScheme name="1mnmqf1k">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1615</TotalTime>
  <Words>2769</Words>
  <Application>Microsoft Office PowerPoint</Application>
  <PresentationFormat>宽屏</PresentationFormat>
  <Paragraphs>505</Paragraphs>
  <Slides>23</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等线</vt:lpstr>
      <vt:lpstr>宋体</vt:lpstr>
      <vt:lpstr>微软雅黑</vt:lpstr>
      <vt:lpstr>Arial</vt:lpstr>
      <vt:lpstr>Calibri</vt:lpstr>
      <vt:lpstr>Cambria Math</vt:lpstr>
      <vt:lpstr>Consolas</vt:lpstr>
      <vt:lpstr>Tahoma</vt:lpstr>
      <vt:lpstr>Times New Roman</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第一PPT</dc:creator>
  <cp:keywords>www.1ppt.com</cp:keywords>
  <dc:description>www.1ppt.com</dc:description>
  <cp:lastModifiedBy>邓</cp:lastModifiedBy>
  <cp:revision>116</cp:revision>
  <dcterms:created xsi:type="dcterms:W3CDTF">2017-08-18T03:02:00Z</dcterms:created>
  <dcterms:modified xsi:type="dcterms:W3CDTF">2021-09-09T22:02:05Z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2052-11.1.0.8236</vt:lpwstr>
  </property>
  <property fmtid="{D5CDD505-2E9C-101B-9397-08002B2CF9AE}" pid="3" name="KSORubyTemplateID">
    <vt:lpwstr>2</vt:lpwstr>
  </property>
</Properties>
</file>

<file path=docProps/thumbnail.jpeg>
</file>